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61" r:id="rId5"/>
    <p:sldId id="268" r:id="rId6"/>
    <p:sldId id="258" r:id="rId7"/>
    <p:sldId id="269" r:id="rId8"/>
    <p:sldId id="260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671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41034-0AAC-4295-B779-3E44C8752D74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B9EB7-3EBD-4834-BCE8-3CF98C4913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70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B9EB7-3EBD-4834-BCE8-3CF98C49134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B9EB7-3EBD-4834-BCE8-3CF98C49134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B9EB7-3EBD-4834-BCE8-3CF98C49134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B9EB7-3EBD-4834-BCE8-3CF98C49134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jpe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928802"/>
            <a:ext cx="707236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Составление дробного рационального уравнения по условию задачи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6248" y="442913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86050" y="1214422"/>
            <a:ext cx="3085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Заполните таблицу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928792" y="2000240"/>
          <a:ext cx="5500727" cy="2628918"/>
        </p:xfrm>
        <a:graphic>
          <a:graphicData uri="http://schemas.openxmlformats.org/drawingml/2006/table">
            <a:tbl>
              <a:tblPr/>
              <a:tblGrid>
                <a:gridCol w="1833250"/>
                <a:gridCol w="1833250"/>
                <a:gridCol w="1834227"/>
              </a:tblGrid>
              <a:tr h="48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v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t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Calibri"/>
                          <a:ea typeface="Times New Roman"/>
                          <a:cs typeface="Times New Roman"/>
                        </a:rPr>
                        <a:t>S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км/ч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1,5ч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5км/ч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200м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45мин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1км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80км/ч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15мин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57884" y="250030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90</a:t>
            </a:r>
            <a:r>
              <a:rPr lang="ru-RU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 км/ч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00496" y="2928934"/>
            <a:ext cx="1428760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0,04 ч</a:t>
            </a:r>
            <a:endParaRPr lang="ru-RU" sz="2400" b="1" dirty="0">
              <a:solidFill>
                <a:srgbClr val="FF0000"/>
              </a:solidFill>
              <a:ea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71670" y="357187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4/3 км/ч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786446" y="4143380"/>
            <a:ext cx="1500198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a typeface="Times New Roman"/>
                <a:cs typeface="Times New Roman"/>
              </a:rPr>
              <a:t>20км/ч</a:t>
            </a:r>
            <a:endParaRPr lang="ru-RU" sz="2400" b="1" dirty="0">
              <a:solidFill>
                <a:srgbClr val="FF0000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928670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Этапы решения задач 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928802"/>
            <a:ext cx="76438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1 этап. </a:t>
            </a:r>
            <a:r>
              <a:rPr lang="ru-RU" sz="2400" dirty="0" smtClean="0"/>
              <a:t>Анализ условия задачи и его схематическая запись.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2 этап. </a:t>
            </a:r>
            <a:r>
              <a:rPr lang="ru-RU" sz="2400" dirty="0" smtClean="0"/>
              <a:t>Перевод естественной ситуации на математический язык ( построение математической модели: введение переменной и составление дробного рационального уравнения).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3 этап. </a:t>
            </a:r>
            <a:r>
              <a:rPr lang="ru-RU" sz="2400" dirty="0" smtClean="0"/>
              <a:t>Решение полученного уравнения.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4 этап. </a:t>
            </a:r>
            <a:r>
              <a:rPr lang="ru-RU" sz="2400" dirty="0" smtClean="0"/>
              <a:t>Интерпретация полученного результата.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2714620"/>
          <a:ext cx="6500857" cy="2663311"/>
        </p:xfrm>
        <a:graphic>
          <a:graphicData uri="http://schemas.openxmlformats.org/drawingml/2006/table">
            <a:tbl>
              <a:tblPr/>
              <a:tblGrid>
                <a:gridCol w="2214577"/>
                <a:gridCol w="1355281"/>
                <a:gridCol w="1430801"/>
                <a:gridCol w="1500198"/>
              </a:tblGrid>
              <a:tr h="432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v(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км/ч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t(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ч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(км)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велосипедист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2400" dirty="0">
                          <a:latin typeface="Calibri"/>
                          <a:ea typeface="Times New Roman"/>
                          <a:cs typeface="Times New Roman"/>
                        </a:rPr>
                        <a:t>велосипедист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429256" y="3214686"/>
          <a:ext cx="6889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4" imgW="342720" imgH="393480" progId="Equation.3">
                  <p:embed/>
                </p:oleObj>
              </mc:Choice>
              <mc:Fallback>
                <p:oleObj name="Формула" r:id="rId4" imgW="34272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3214686"/>
                        <a:ext cx="6889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500694" y="4071942"/>
          <a:ext cx="5873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6" imgW="291960" imgH="393480" progId="Equation.3">
                  <p:embed/>
                </p:oleObj>
              </mc:Choice>
              <mc:Fallback>
                <p:oleObj name="Формула" r:id="rId6" imgW="2919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4071942"/>
                        <a:ext cx="5873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8662" y="642918"/>
            <a:ext cx="7358114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Из города А в город В, расстояние между которыми 120км, выехали одновременно два велосипедиста. Скорость первого на 3км/ч больше скорости второго, поэтому он прибыл в город В на 2ч. раньше. Определите скорости велосипедистов.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00034" y="57148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2" y="3357562"/>
            <a:ext cx="1071570" cy="51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a typeface="Times New Roman"/>
                <a:cs typeface="Times New Roman"/>
              </a:rPr>
              <a:t>x+3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9058" y="421481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a typeface="Times New Roman"/>
                <a:cs typeface="Times New Roman"/>
              </a:rPr>
              <a:t>x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143504" y="492919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a typeface="Times New Roman"/>
                <a:cs typeface="Times New Roman"/>
              </a:rPr>
              <a:t>t</a:t>
            </a:r>
            <a:r>
              <a:rPr lang="en-US" sz="2400" baseline="-25000" dirty="0" smtClean="0">
                <a:ea typeface="Times New Roman"/>
                <a:cs typeface="Times New Roman"/>
              </a:rPr>
              <a:t>2</a:t>
            </a:r>
            <a:r>
              <a:rPr lang="en-US" sz="2400" dirty="0" smtClean="0">
                <a:ea typeface="Times New Roman"/>
                <a:cs typeface="Times New Roman"/>
              </a:rPr>
              <a:t>-t</a:t>
            </a:r>
            <a:r>
              <a:rPr lang="en-US" sz="2400" baseline="-25000" dirty="0" smtClean="0">
                <a:ea typeface="Times New Roman"/>
                <a:cs typeface="Times New Roman"/>
              </a:rPr>
              <a:t>1</a:t>
            </a:r>
            <a:r>
              <a:rPr lang="en-US" sz="2400" dirty="0" smtClean="0">
                <a:ea typeface="Times New Roman"/>
                <a:cs typeface="Times New Roman"/>
              </a:rPr>
              <a:t>=2</a:t>
            </a:r>
            <a:r>
              <a:rPr lang="ru-RU" sz="2400" dirty="0" smtClean="0">
                <a:ea typeface="Times New Roman"/>
                <a:cs typeface="Times New Roman"/>
              </a:rPr>
              <a:t>ч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643702" y="421481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120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643702" y="342900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120</a:t>
            </a:r>
            <a:endParaRPr lang="ru-RU" sz="2400" dirty="0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3857620" y="5500702"/>
          <a:ext cx="191611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8" imgW="952200" imgH="393480" progId="Equation.3">
                  <p:embed/>
                </p:oleObj>
              </mc:Choice>
              <mc:Fallback>
                <p:oleObj name="Формула" r:id="rId8" imgW="9522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5500702"/>
                        <a:ext cx="191611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олилиния 18"/>
          <p:cNvSpPr/>
          <p:nvPr/>
        </p:nvSpPr>
        <p:spPr>
          <a:xfrm>
            <a:off x="5080000" y="4382450"/>
            <a:ext cx="391160" cy="746760"/>
          </a:xfrm>
          <a:custGeom>
            <a:avLst/>
            <a:gdLst>
              <a:gd name="connsiteX0" fmla="*/ 391160 w 391160"/>
              <a:gd name="connsiteY0" fmla="*/ 0 h 746760"/>
              <a:gd name="connsiteX1" fmla="*/ 40640 w 391160"/>
              <a:gd name="connsiteY1" fmla="*/ 320040 h 746760"/>
              <a:gd name="connsiteX2" fmla="*/ 147320 w 391160"/>
              <a:gd name="connsiteY2" fmla="*/ 746760 h 746760"/>
              <a:gd name="connsiteX3" fmla="*/ 147320 w 391160"/>
              <a:gd name="connsiteY3" fmla="*/ 746760 h 746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160" h="746760">
                <a:moveTo>
                  <a:pt x="391160" y="0"/>
                </a:moveTo>
                <a:cubicBezTo>
                  <a:pt x="236220" y="97790"/>
                  <a:pt x="81280" y="195580"/>
                  <a:pt x="40640" y="320040"/>
                </a:cubicBezTo>
                <a:cubicBezTo>
                  <a:pt x="0" y="444500"/>
                  <a:pt x="147320" y="746760"/>
                  <a:pt x="147320" y="746760"/>
                </a:cubicBezTo>
                <a:lnTo>
                  <a:pt x="147320" y="74676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олилиния 19"/>
          <p:cNvSpPr/>
          <p:nvPr/>
        </p:nvSpPr>
        <p:spPr>
          <a:xfrm>
            <a:off x="5143504" y="3500438"/>
            <a:ext cx="344812" cy="1573544"/>
          </a:xfrm>
          <a:custGeom>
            <a:avLst/>
            <a:gdLst>
              <a:gd name="connsiteX0" fmla="*/ 243840 w 335280"/>
              <a:gd name="connsiteY0" fmla="*/ 0 h 1493520"/>
              <a:gd name="connsiteX1" fmla="*/ 15240 w 335280"/>
              <a:gd name="connsiteY1" fmla="*/ 914400 h 1493520"/>
              <a:gd name="connsiteX2" fmla="*/ 335280 w 335280"/>
              <a:gd name="connsiteY2" fmla="*/ 1493520 h 1493520"/>
              <a:gd name="connsiteX3" fmla="*/ 335280 w 335280"/>
              <a:gd name="connsiteY3" fmla="*/ 1493520 h 149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1493520">
                <a:moveTo>
                  <a:pt x="243840" y="0"/>
                </a:moveTo>
                <a:cubicBezTo>
                  <a:pt x="121920" y="332740"/>
                  <a:pt x="0" y="665480"/>
                  <a:pt x="15240" y="914400"/>
                </a:cubicBezTo>
                <a:cubicBezTo>
                  <a:pt x="30480" y="1163320"/>
                  <a:pt x="335280" y="1493520"/>
                  <a:pt x="335280" y="1493520"/>
                </a:cubicBezTo>
                <a:lnTo>
                  <a:pt x="335280" y="149352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48" y="442913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28662" y="642918"/>
          <a:ext cx="1966913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Формула" r:id="rId5" imgW="977760" imgH="393480" progId="Equation.3">
                  <p:embed/>
                </p:oleObj>
              </mc:Choice>
              <mc:Fallback>
                <p:oleObj name="Формула" r:id="rId5" imgW="97776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642918"/>
                        <a:ext cx="1966913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000100" y="1857364"/>
          <a:ext cx="18129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Формула" r:id="rId7" imgW="901440" imgH="393480" progId="Equation.3">
                  <p:embed/>
                </p:oleObj>
              </mc:Choice>
              <mc:Fallback>
                <p:oleObj name="Формула" r:id="rId7" imgW="9014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857364"/>
                        <a:ext cx="18129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43240" y="642918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Разделим все коэффициенты на 2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1142976" y="1670727"/>
            <a:ext cx="825677" cy="400951"/>
            <a:chOff x="3500430" y="1670727"/>
            <a:chExt cx="825677" cy="400951"/>
          </a:xfrm>
        </p:grpSpPr>
        <p:sp>
          <p:nvSpPr>
            <p:cNvPr id="9" name="TextBox 8"/>
            <p:cNvSpPr txBox="1"/>
            <p:nvPr/>
          </p:nvSpPr>
          <p:spPr>
            <a:xfrm rot="1783945">
              <a:off x="3540289" y="1670727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x+3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50043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/>
          <p:nvPr/>
        </p:nvGrpSpPr>
        <p:grpSpPr>
          <a:xfrm>
            <a:off x="1857356" y="1742165"/>
            <a:ext cx="897115" cy="369332"/>
            <a:chOff x="4214810" y="1742165"/>
            <a:chExt cx="897115" cy="369332"/>
          </a:xfrm>
        </p:grpSpPr>
        <p:sp>
          <p:nvSpPr>
            <p:cNvPr id="10" name="TextBox 9"/>
            <p:cNvSpPr txBox="1"/>
            <p:nvPr/>
          </p:nvSpPr>
          <p:spPr>
            <a:xfrm rot="1783945">
              <a:off x="4326107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21481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2611595" y="1742165"/>
            <a:ext cx="785818" cy="400951"/>
            <a:chOff x="4969049" y="1742165"/>
            <a:chExt cx="785818" cy="400951"/>
          </a:xfrm>
        </p:grpSpPr>
        <p:sp>
          <p:nvSpPr>
            <p:cNvPr id="11" name="TextBox 10"/>
            <p:cNvSpPr txBox="1"/>
            <p:nvPr/>
          </p:nvSpPr>
          <p:spPr>
            <a:xfrm rot="1783945">
              <a:off x="4969049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x(x+3)</a:t>
              </a:r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000628" y="1857364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857620" y="1785926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ОДЗ:  </a:t>
            </a:r>
            <a:r>
              <a:rPr lang="en-US" sz="2400" dirty="0" smtClean="0"/>
              <a:t>x</a:t>
            </a:r>
            <a:r>
              <a:rPr lang="ru-RU" sz="2400" dirty="0" smtClean="0"/>
              <a:t>≠</a:t>
            </a:r>
            <a:r>
              <a:rPr lang="en-US" sz="2400" dirty="0" smtClean="0"/>
              <a:t> 0</a:t>
            </a:r>
          </a:p>
          <a:p>
            <a:r>
              <a:rPr lang="en-US" sz="2400" dirty="0" smtClean="0"/>
              <a:t>           x≠-3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28662" y="278605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60(x+3) -</a:t>
            </a:r>
            <a:r>
              <a:rPr lang="ru-RU" sz="2400" dirty="0" smtClean="0"/>
              <a:t> </a:t>
            </a:r>
            <a:r>
              <a:rPr lang="en-US" sz="2400" dirty="0" smtClean="0"/>
              <a:t>60x=x(x+3)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928662" y="335756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60x+180 -</a:t>
            </a:r>
            <a:r>
              <a:rPr lang="ru-RU" sz="2400" dirty="0" smtClean="0"/>
              <a:t> </a:t>
            </a:r>
            <a:r>
              <a:rPr lang="en-US" sz="2400" dirty="0" smtClean="0"/>
              <a:t>60x=x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+3x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000100" y="385762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+3x -</a:t>
            </a:r>
            <a:r>
              <a:rPr lang="ru-RU" sz="2400" dirty="0" smtClean="0"/>
              <a:t> </a:t>
            </a:r>
            <a:r>
              <a:rPr lang="en-US" sz="2400" dirty="0" smtClean="0"/>
              <a:t>180 = 0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000100" y="428625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 = 729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71538" y="471488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=12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143108" y="5214950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 удовлетворяет условию задачи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071538" y="521495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=-15  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72066" y="2786058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12км/ч – скорость второго велосипедиста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072066" y="371475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12+3 =15 км/ч – скорость первого велосипедиста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607220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Ответ: 15км/ч, 12км/ч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428604"/>
            <a:ext cx="7358114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Из пунктов А и В одновременно навстречу друг другу вышли два пешехода. Скорость первого на 1км/ч больше скорости второго, поэтому он прибыл в пункт В на 1ч  раньше, чем второй в пункт А. Найдите скорости пешеходов, если расстояние между пунктами А и В равно 20 км.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285852" y="2928934"/>
          <a:ext cx="6500857" cy="2663311"/>
        </p:xfrm>
        <a:graphic>
          <a:graphicData uri="http://schemas.openxmlformats.org/drawingml/2006/table">
            <a:tbl>
              <a:tblPr/>
              <a:tblGrid>
                <a:gridCol w="2214577"/>
                <a:gridCol w="1355281"/>
                <a:gridCol w="1430801"/>
                <a:gridCol w="1500198"/>
              </a:tblGrid>
              <a:tr h="432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v(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км/ч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t(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ч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(км)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пешеход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пешеход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5299075" y="3429000"/>
          <a:ext cx="6635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Формула" r:id="rId4" imgW="330120" imgH="393480" progId="Equation.3">
                  <p:embed/>
                </p:oleObj>
              </mc:Choice>
              <mc:Fallback>
                <p:oleObj name="Формула" r:id="rId4" imgW="3301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9075" y="3429000"/>
                        <a:ext cx="6635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5434013" y="4286250"/>
          <a:ext cx="43338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Формула" r:id="rId6" imgW="215640" imgH="393480" progId="Equation.3">
                  <p:embed/>
                </p:oleObj>
              </mc:Choice>
              <mc:Fallback>
                <p:oleObj name="Формула" r:id="rId6" imgW="2156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013" y="4286250"/>
                        <a:ext cx="433387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643306" y="3571876"/>
            <a:ext cx="1071570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a typeface="Times New Roman"/>
                <a:cs typeface="Times New Roman"/>
              </a:rPr>
              <a:t>x+</a:t>
            </a:r>
            <a:r>
              <a:rPr lang="ru-RU" sz="2400" dirty="0" smtClean="0">
                <a:ea typeface="Times New Roman"/>
                <a:cs typeface="Times New Roman"/>
              </a:rPr>
              <a:t>1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86182" y="442913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a typeface="Times New Roman"/>
                <a:cs typeface="Times New Roman"/>
              </a:rPr>
              <a:t>x</a:t>
            </a:r>
            <a:endParaRPr lang="ru-RU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000628" y="5143512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a typeface="Times New Roman"/>
                <a:cs typeface="Times New Roman"/>
              </a:rPr>
              <a:t>t</a:t>
            </a:r>
            <a:r>
              <a:rPr lang="en-US" sz="2400" baseline="-25000" dirty="0" smtClean="0">
                <a:ea typeface="Times New Roman"/>
                <a:cs typeface="Times New Roman"/>
              </a:rPr>
              <a:t>2</a:t>
            </a:r>
            <a:r>
              <a:rPr lang="en-US" sz="2400" dirty="0" smtClean="0">
                <a:ea typeface="Times New Roman"/>
                <a:cs typeface="Times New Roman"/>
              </a:rPr>
              <a:t>-t</a:t>
            </a:r>
            <a:r>
              <a:rPr lang="en-US" sz="2400" baseline="-25000" dirty="0" smtClean="0">
                <a:ea typeface="Times New Roman"/>
                <a:cs typeface="Times New Roman"/>
              </a:rPr>
              <a:t>1</a:t>
            </a:r>
            <a:r>
              <a:rPr lang="en-US" sz="2400" dirty="0" smtClean="0">
                <a:ea typeface="Times New Roman"/>
                <a:cs typeface="Times New Roman"/>
              </a:rPr>
              <a:t>=</a:t>
            </a:r>
            <a:r>
              <a:rPr lang="ru-RU" sz="2400" dirty="0" smtClean="0">
                <a:ea typeface="Times New Roman"/>
                <a:cs typeface="Times New Roman"/>
              </a:rPr>
              <a:t>1ч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6500826" y="44291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20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6500826" y="364331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20</a:t>
            </a:r>
            <a:endParaRPr lang="ru-RU" sz="2400" dirty="0"/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3841750" y="5715000"/>
          <a:ext cx="16605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Формула" r:id="rId8" imgW="825480" imgH="393480" progId="Equation.3">
                  <p:embed/>
                </p:oleObj>
              </mc:Choice>
              <mc:Fallback>
                <p:oleObj name="Формула" r:id="rId8" imgW="8254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0" y="5715000"/>
                        <a:ext cx="16605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олилиния 25"/>
          <p:cNvSpPr/>
          <p:nvPr/>
        </p:nvSpPr>
        <p:spPr>
          <a:xfrm>
            <a:off x="4937124" y="4596764"/>
            <a:ext cx="391160" cy="746760"/>
          </a:xfrm>
          <a:custGeom>
            <a:avLst/>
            <a:gdLst>
              <a:gd name="connsiteX0" fmla="*/ 391160 w 391160"/>
              <a:gd name="connsiteY0" fmla="*/ 0 h 746760"/>
              <a:gd name="connsiteX1" fmla="*/ 40640 w 391160"/>
              <a:gd name="connsiteY1" fmla="*/ 320040 h 746760"/>
              <a:gd name="connsiteX2" fmla="*/ 147320 w 391160"/>
              <a:gd name="connsiteY2" fmla="*/ 746760 h 746760"/>
              <a:gd name="connsiteX3" fmla="*/ 147320 w 391160"/>
              <a:gd name="connsiteY3" fmla="*/ 746760 h 746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160" h="746760">
                <a:moveTo>
                  <a:pt x="391160" y="0"/>
                </a:moveTo>
                <a:cubicBezTo>
                  <a:pt x="236220" y="97790"/>
                  <a:pt x="81280" y="195580"/>
                  <a:pt x="40640" y="320040"/>
                </a:cubicBezTo>
                <a:cubicBezTo>
                  <a:pt x="0" y="444500"/>
                  <a:pt x="147320" y="746760"/>
                  <a:pt x="147320" y="746760"/>
                </a:cubicBezTo>
                <a:lnTo>
                  <a:pt x="147320" y="74676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олилиния 26"/>
          <p:cNvSpPr/>
          <p:nvPr/>
        </p:nvSpPr>
        <p:spPr>
          <a:xfrm>
            <a:off x="5000628" y="3714752"/>
            <a:ext cx="344812" cy="1573544"/>
          </a:xfrm>
          <a:custGeom>
            <a:avLst/>
            <a:gdLst>
              <a:gd name="connsiteX0" fmla="*/ 243840 w 335280"/>
              <a:gd name="connsiteY0" fmla="*/ 0 h 1493520"/>
              <a:gd name="connsiteX1" fmla="*/ 15240 w 335280"/>
              <a:gd name="connsiteY1" fmla="*/ 914400 h 1493520"/>
              <a:gd name="connsiteX2" fmla="*/ 335280 w 335280"/>
              <a:gd name="connsiteY2" fmla="*/ 1493520 h 1493520"/>
              <a:gd name="connsiteX3" fmla="*/ 335280 w 335280"/>
              <a:gd name="connsiteY3" fmla="*/ 1493520 h 149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1493520">
                <a:moveTo>
                  <a:pt x="243840" y="0"/>
                </a:moveTo>
                <a:cubicBezTo>
                  <a:pt x="121920" y="332740"/>
                  <a:pt x="0" y="665480"/>
                  <a:pt x="15240" y="914400"/>
                </a:cubicBezTo>
                <a:cubicBezTo>
                  <a:pt x="30480" y="1163320"/>
                  <a:pt x="335280" y="1493520"/>
                  <a:pt x="335280" y="1493520"/>
                </a:cubicBezTo>
                <a:lnTo>
                  <a:pt x="335280" y="149352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6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48" y="442913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pSp>
        <p:nvGrpSpPr>
          <p:cNvPr id="2" name="Группа 19"/>
          <p:cNvGrpSpPr/>
          <p:nvPr/>
        </p:nvGrpSpPr>
        <p:grpSpPr>
          <a:xfrm>
            <a:off x="1000100" y="428604"/>
            <a:ext cx="825677" cy="400951"/>
            <a:chOff x="3500430" y="1670727"/>
            <a:chExt cx="825677" cy="400951"/>
          </a:xfrm>
        </p:grpSpPr>
        <p:sp>
          <p:nvSpPr>
            <p:cNvPr id="9" name="TextBox 8"/>
            <p:cNvSpPr txBox="1"/>
            <p:nvPr/>
          </p:nvSpPr>
          <p:spPr>
            <a:xfrm rot="1783945">
              <a:off x="3540289" y="1670727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x+</a:t>
              </a:r>
              <a:r>
                <a:rPr lang="ru-RU" dirty="0" smtClean="0"/>
                <a:t>1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50043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/>
          <p:nvPr/>
        </p:nvGrpSpPr>
        <p:grpSpPr>
          <a:xfrm>
            <a:off x="1714480" y="428604"/>
            <a:ext cx="897115" cy="369332"/>
            <a:chOff x="4214810" y="1742165"/>
            <a:chExt cx="897115" cy="369332"/>
          </a:xfrm>
        </p:grpSpPr>
        <p:sp>
          <p:nvSpPr>
            <p:cNvPr id="10" name="TextBox 9"/>
            <p:cNvSpPr txBox="1"/>
            <p:nvPr/>
          </p:nvSpPr>
          <p:spPr>
            <a:xfrm rot="1783945">
              <a:off x="4326107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</a:t>
              </a:r>
              <a:endParaRPr lang="ru-RU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21481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/>
          <p:nvPr/>
        </p:nvGrpSpPr>
        <p:grpSpPr>
          <a:xfrm>
            <a:off x="2428860" y="500042"/>
            <a:ext cx="785818" cy="400951"/>
            <a:chOff x="4969049" y="1742165"/>
            <a:chExt cx="785818" cy="400951"/>
          </a:xfrm>
        </p:grpSpPr>
        <p:sp>
          <p:nvSpPr>
            <p:cNvPr id="11" name="TextBox 10"/>
            <p:cNvSpPr txBox="1"/>
            <p:nvPr/>
          </p:nvSpPr>
          <p:spPr>
            <a:xfrm rot="1783945">
              <a:off x="4969049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x(x+</a:t>
              </a:r>
              <a:r>
                <a:rPr lang="ru-RU" dirty="0" smtClean="0"/>
                <a:t>1</a:t>
              </a:r>
              <a:r>
                <a:rPr lang="en-US" dirty="0" smtClean="0"/>
                <a:t>)</a:t>
              </a:r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000628" y="1857364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4286248" y="714356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ОДЗ:  </a:t>
            </a:r>
            <a:r>
              <a:rPr lang="en-US" sz="2400" dirty="0" smtClean="0"/>
              <a:t>x</a:t>
            </a:r>
            <a:r>
              <a:rPr lang="ru-RU" sz="2400" dirty="0" smtClean="0"/>
              <a:t>≠</a:t>
            </a:r>
            <a:r>
              <a:rPr lang="en-US" sz="2400" dirty="0" smtClean="0"/>
              <a:t> 0</a:t>
            </a:r>
          </a:p>
          <a:p>
            <a:r>
              <a:rPr lang="en-US" sz="2400" dirty="0" smtClean="0"/>
              <a:t>           x≠</a:t>
            </a:r>
            <a:r>
              <a:rPr lang="ru-RU" sz="2400" dirty="0" smtClean="0"/>
              <a:t> </a:t>
            </a:r>
            <a:r>
              <a:rPr lang="en-US" sz="2400" dirty="0" smtClean="0"/>
              <a:t>-</a:t>
            </a:r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785786" y="178592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r>
              <a:rPr lang="en-US" sz="2400" dirty="0" smtClean="0"/>
              <a:t>0(x+</a:t>
            </a:r>
            <a:r>
              <a:rPr lang="ru-RU" sz="2400" dirty="0" smtClean="0"/>
              <a:t>1</a:t>
            </a:r>
            <a:r>
              <a:rPr lang="en-US" sz="2400" dirty="0" smtClean="0"/>
              <a:t>) -</a:t>
            </a:r>
            <a:r>
              <a:rPr lang="ru-RU" sz="2400" dirty="0" smtClean="0"/>
              <a:t> 2</a:t>
            </a:r>
            <a:r>
              <a:rPr lang="en-US" sz="2400" dirty="0" smtClean="0"/>
              <a:t>0x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</a:t>
            </a:r>
            <a:r>
              <a:rPr lang="en-US" sz="2400" dirty="0" smtClean="0"/>
              <a:t>x(x+</a:t>
            </a:r>
            <a:r>
              <a:rPr lang="ru-RU" sz="2400" dirty="0" smtClean="0"/>
              <a:t>1</a:t>
            </a:r>
            <a:r>
              <a:rPr lang="en-US" sz="2400" dirty="0" smtClean="0"/>
              <a:t>)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228599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r>
              <a:rPr lang="en-US" sz="2400" dirty="0" smtClean="0"/>
              <a:t>0x+</a:t>
            </a:r>
            <a:r>
              <a:rPr lang="ru-RU" sz="2400" dirty="0" smtClean="0"/>
              <a:t> 20</a:t>
            </a:r>
            <a:r>
              <a:rPr lang="en-US" sz="2400" dirty="0" smtClean="0"/>
              <a:t> -</a:t>
            </a:r>
            <a:r>
              <a:rPr lang="ru-RU" sz="2400" dirty="0" smtClean="0"/>
              <a:t> 2</a:t>
            </a:r>
            <a:r>
              <a:rPr lang="en-US" sz="2400" dirty="0" smtClean="0"/>
              <a:t>0x</a:t>
            </a:r>
            <a:r>
              <a:rPr lang="ru-RU" sz="2400" dirty="0" smtClean="0"/>
              <a:t> </a:t>
            </a:r>
            <a:r>
              <a:rPr lang="en-US" sz="2400" dirty="0" smtClean="0"/>
              <a:t>=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+x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857224" y="278605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+x -</a:t>
            </a:r>
            <a:r>
              <a:rPr lang="ru-RU" sz="2400" dirty="0" smtClean="0"/>
              <a:t> 2</a:t>
            </a:r>
            <a:r>
              <a:rPr lang="en-US" sz="2400" dirty="0" smtClean="0"/>
              <a:t>0 = 0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857224" y="335756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 = </a:t>
            </a:r>
            <a:r>
              <a:rPr lang="ru-RU" sz="2400" dirty="0" smtClean="0"/>
              <a:t>81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857224" y="378619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</a:t>
            </a:r>
            <a:r>
              <a:rPr lang="ru-RU" sz="2400" dirty="0" smtClean="0"/>
              <a:t> 4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000232" y="4286256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 удовлетворяет условию задачи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857224" y="4286256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</a:t>
            </a:r>
            <a:r>
              <a:rPr lang="ru-RU" sz="2400" dirty="0" smtClean="0"/>
              <a:t> </a:t>
            </a:r>
            <a:r>
              <a:rPr lang="en-US" sz="2400" dirty="0" smtClean="0"/>
              <a:t>-5  </a:t>
            </a:r>
            <a:endParaRPr lang="ru-RU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5143504" y="2214554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4км/ч – скорость второго  пешехода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214942" y="3071810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4+1 = 5 км/ч – скорость первого пешехода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7224" y="535782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Ответ: 5км/ч, 4км/ч</a:t>
            </a:r>
            <a:endParaRPr lang="ru-RU" sz="2400" dirty="0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903288" y="642938"/>
          <a:ext cx="17113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Формула" r:id="rId4" imgW="850680" imgH="393480" progId="Equation.3">
                  <p:embed/>
                </p:oleObj>
              </mc:Choice>
              <mc:Fallback>
                <p:oleObj name="Формула" r:id="rId4" imgW="8506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642938"/>
                        <a:ext cx="17113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428604"/>
            <a:ext cx="7358114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Велосипедист должен был проехать 48км, чтобы успеть к поезду. Однако он задержался с выездом на 48 мин. Чтобы приехать на станцию вовремя, он ехал со скоростью, на 3км/ч большей, чем планировал первоначально. С какой скоростью ехал велосипедист?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3571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2928934"/>
          <a:ext cx="6500857" cy="2663311"/>
        </p:xfrm>
        <a:graphic>
          <a:graphicData uri="http://schemas.openxmlformats.org/drawingml/2006/table">
            <a:tbl>
              <a:tblPr/>
              <a:tblGrid>
                <a:gridCol w="2214577"/>
                <a:gridCol w="1355281"/>
                <a:gridCol w="1430801"/>
                <a:gridCol w="1500198"/>
              </a:tblGrid>
              <a:tr h="432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v(</a:t>
                      </a:r>
                      <a:r>
                        <a:rPr lang="ru-RU" sz="2400" dirty="0" smtClean="0">
                          <a:latin typeface="+mn-lt"/>
                          <a:ea typeface="Times New Roman"/>
                          <a:cs typeface="Times New Roman"/>
                        </a:rPr>
                        <a:t>км/ч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t(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ч</a:t>
                      </a: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ru-RU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(км)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Должен ехать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libri"/>
                          <a:ea typeface="Times New Roman"/>
                          <a:cs typeface="Times New Roman"/>
                        </a:rPr>
                        <a:t>Ехал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400675" y="3429000"/>
          <a:ext cx="45878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Формула" r:id="rId4" imgW="228600" imgH="393480" progId="Equation.3">
                  <p:embed/>
                </p:oleObj>
              </mc:Choice>
              <mc:Fallback>
                <p:oleObj name="Формула" r:id="rId4" imgW="2286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0675" y="3429000"/>
                        <a:ext cx="458788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307013" y="4286250"/>
          <a:ext cx="68738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Формула" r:id="rId6" imgW="342720" imgH="393480" progId="Equation.3">
                  <p:embed/>
                </p:oleObj>
              </mc:Choice>
              <mc:Fallback>
                <p:oleObj name="Формула" r:id="rId6" imgW="34272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7013" y="4286250"/>
                        <a:ext cx="687387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43306" y="3571876"/>
            <a:ext cx="1071570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a typeface="Times New Roman"/>
                <a:cs typeface="Times New Roman"/>
              </a:rPr>
              <a:t>x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2" y="442913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a typeface="Times New Roman"/>
                <a:cs typeface="Times New Roman"/>
              </a:rPr>
              <a:t>x</a:t>
            </a:r>
            <a:r>
              <a:rPr lang="ru-RU" sz="2400" dirty="0" smtClean="0">
                <a:ea typeface="Times New Roman"/>
                <a:cs typeface="Times New Roman"/>
              </a:rPr>
              <a:t>+3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929190" y="514351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a typeface="Times New Roman"/>
                <a:cs typeface="Times New Roman"/>
              </a:rPr>
              <a:t>t</a:t>
            </a:r>
            <a:r>
              <a:rPr lang="en-US" sz="2400" baseline="-25000" dirty="0" smtClean="0">
                <a:ea typeface="Times New Roman"/>
                <a:cs typeface="Times New Roman"/>
              </a:rPr>
              <a:t>1</a:t>
            </a:r>
            <a:r>
              <a:rPr lang="en-US" sz="2400" dirty="0" smtClean="0">
                <a:ea typeface="Times New Roman"/>
                <a:cs typeface="Times New Roman"/>
              </a:rPr>
              <a:t>-t</a:t>
            </a:r>
            <a:r>
              <a:rPr lang="en-US" sz="2400" baseline="-25000" dirty="0" smtClean="0">
                <a:ea typeface="Times New Roman"/>
                <a:cs typeface="Times New Roman"/>
              </a:rPr>
              <a:t>2</a:t>
            </a:r>
            <a:r>
              <a:rPr lang="en-US" sz="2400" dirty="0" smtClean="0">
                <a:ea typeface="Times New Roman"/>
                <a:cs typeface="Times New Roman"/>
              </a:rPr>
              <a:t>=</a:t>
            </a:r>
            <a:r>
              <a:rPr lang="ru-RU" sz="2400" dirty="0" smtClean="0">
                <a:ea typeface="Times New Roman"/>
                <a:cs typeface="Times New Roman"/>
              </a:rPr>
              <a:t>4/5ч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500826" y="442913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48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00826" y="364331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ea typeface="Times New Roman"/>
                <a:cs typeface="Times New Roman"/>
              </a:rPr>
              <a:t>48</a:t>
            </a:r>
            <a:endParaRPr lang="ru-RU" sz="2400" dirty="0"/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5294313" y="5715000"/>
          <a:ext cx="17875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Формула" r:id="rId8" imgW="888840" imgH="393480" progId="Equation.3">
                  <p:embed/>
                </p:oleObj>
              </mc:Choice>
              <mc:Fallback>
                <p:oleObj name="Формула" r:id="rId8" imgW="88884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4313" y="5715000"/>
                        <a:ext cx="17875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олилиния 13"/>
          <p:cNvSpPr/>
          <p:nvPr/>
        </p:nvSpPr>
        <p:spPr>
          <a:xfrm rot="20804939">
            <a:off x="5089712" y="4554808"/>
            <a:ext cx="420694" cy="761062"/>
          </a:xfrm>
          <a:custGeom>
            <a:avLst/>
            <a:gdLst>
              <a:gd name="connsiteX0" fmla="*/ 391160 w 391160"/>
              <a:gd name="connsiteY0" fmla="*/ 0 h 746760"/>
              <a:gd name="connsiteX1" fmla="*/ 40640 w 391160"/>
              <a:gd name="connsiteY1" fmla="*/ 320040 h 746760"/>
              <a:gd name="connsiteX2" fmla="*/ 147320 w 391160"/>
              <a:gd name="connsiteY2" fmla="*/ 746760 h 746760"/>
              <a:gd name="connsiteX3" fmla="*/ 147320 w 391160"/>
              <a:gd name="connsiteY3" fmla="*/ 746760 h 746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1160" h="746760">
                <a:moveTo>
                  <a:pt x="391160" y="0"/>
                </a:moveTo>
                <a:cubicBezTo>
                  <a:pt x="236220" y="97790"/>
                  <a:pt x="81280" y="195580"/>
                  <a:pt x="40640" y="320040"/>
                </a:cubicBezTo>
                <a:cubicBezTo>
                  <a:pt x="0" y="444500"/>
                  <a:pt x="147320" y="746760"/>
                  <a:pt x="147320" y="746760"/>
                </a:cubicBezTo>
                <a:lnTo>
                  <a:pt x="147320" y="74676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859421">
            <a:off x="4802645" y="3674780"/>
            <a:ext cx="452935" cy="1580258"/>
          </a:xfrm>
          <a:custGeom>
            <a:avLst/>
            <a:gdLst>
              <a:gd name="connsiteX0" fmla="*/ 243840 w 335280"/>
              <a:gd name="connsiteY0" fmla="*/ 0 h 1493520"/>
              <a:gd name="connsiteX1" fmla="*/ 15240 w 335280"/>
              <a:gd name="connsiteY1" fmla="*/ 914400 h 1493520"/>
              <a:gd name="connsiteX2" fmla="*/ 335280 w 335280"/>
              <a:gd name="connsiteY2" fmla="*/ 1493520 h 1493520"/>
              <a:gd name="connsiteX3" fmla="*/ 335280 w 335280"/>
              <a:gd name="connsiteY3" fmla="*/ 1493520 h 1493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280" h="1493520">
                <a:moveTo>
                  <a:pt x="243840" y="0"/>
                </a:moveTo>
                <a:cubicBezTo>
                  <a:pt x="121920" y="332740"/>
                  <a:pt x="0" y="665480"/>
                  <a:pt x="15240" y="914400"/>
                </a:cubicBezTo>
                <a:cubicBezTo>
                  <a:pt x="30480" y="1163320"/>
                  <a:pt x="335280" y="1493520"/>
                  <a:pt x="335280" y="1493520"/>
                </a:cubicBezTo>
                <a:lnTo>
                  <a:pt x="335280" y="149352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928662" y="5694363"/>
            <a:ext cx="2543201" cy="877887"/>
            <a:chOff x="928662" y="5694363"/>
            <a:chExt cx="2543201" cy="877887"/>
          </a:xfrm>
        </p:grpSpPr>
        <p:sp>
          <p:nvSpPr>
            <p:cNvPr id="17" name="TextBox 16"/>
            <p:cNvSpPr txBox="1"/>
            <p:nvPr/>
          </p:nvSpPr>
          <p:spPr>
            <a:xfrm>
              <a:off x="928662" y="5896293"/>
              <a:ext cx="24288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48мин=</a:t>
              </a:r>
              <a:endParaRPr lang="ru-RU" sz="2400" dirty="0"/>
            </a:p>
          </p:txBody>
        </p:sp>
        <p:graphicFrame>
          <p:nvGraphicFramePr>
            <p:cNvPr id="19" name="Объект 18"/>
            <p:cNvGraphicFramePr>
              <a:graphicFrameLocks noChangeAspect="1"/>
            </p:cNvGraphicFramePr>
            <p:nvPr/>
          </p:nvGraphicFramePr>
          <p:xfrm>
            <a:off x="2027238" y="5694363"/>
            <a:ext cx="1444625" cy="877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Формула" r:id="rId10" imgW="647640" imgH="393480" progId="Equation.3">
                    <p:embed/>
                  </p:oleObj>
                </mc:Choice>
                <mc:Fallback>
                  <p:oleObj name="Формула" r:id="rId10" imgW="647640" imgH="39348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27238" y="5694363"/>
                          <a:ext cx="1444625" cy="877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" name="Полилиния 20"/>
          <p:cNvSpPr/>
          <p:nvPr/>
        </p:nvSpPr>
        <p:spPr>
          <a:xfrm>
            <a:off x="223520" y="1500174"/>
            <a:ext cx="705142" cy="4580586"/>
          </a:xfrm>
          <a:custGeom>
            <a:avLst/>
            <a:gdLst>
              <a:gd name="connsiteX0" fmla="*/ 736600 w 736600"/>
              <a:gd name="connsiteY0" fmla="*/ 0 h 4724400"/>
              <a:gd name="connsiteX1" fmla="*/ 5080 w 736600"/>
              <a:gd name="connsiteY1" fmla="*/ 2560320 h 4724400"/>
              <a:gd name="connsiteX2" fmla="*/ 706120 w 736600"/>
              <a:gd name="connsiteY2" fmla="*/ 4724400 h 4724400"/>
              <a:gd name="connsiteX3" fmla="*/ 706120 w 736600"/>
              <a:gd name="connsiteY3" fmla="*/ 4724400 h 472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6600" h="4724400">
                <a:moveTo>
                  <a:pt x="736600" y="0"/>
                </a:moveTo>
                <a:cubicBezTo>
                  <a:pt x="373380" y="886460"/>
                  <a:pt x="10160" y="1772920"/>
                  <a:pt x="5080" y="2560320"/>
                </a:cubicBezTo>
                <a:cubicBezTo>
                  <a:pt x="0" y="3347720"/>
                  <a:pt x="706120" y="4724400"/>
                  <a:pt x="706120" y="4724400"/>
                </a:cubicBezTo>
                <a:lnTo>
                  <a:pt x="706120" y="4724400"/>
                </a:ln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000100" y="1214422"/>
            <a:ext cx="1071570" cy="3571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6248" y="4429132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012825" y="1857375"/>
          <a:ext cx="17875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Формула" r:id="rId4" imgW="888840" imgH="393480" progId="Equation.3">
                  <p:embed/>
                </p:oleObj>
              </mc:Choice>
              <mc:Fallback>
                <p:oleObj name="Формула" r:id="rId4" imgW="8888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1857375"/>
                        <a:ext cx="17875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43240" y="642918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Разделим все коэффициенты на  4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2" name="Группа 19"/>
          <p:cNvGrpSpPr/>
          <p:nvPr/>
        </p:nvGrpSpPr>
        <p:grpSpPr>
          <a:xfrm>
            <a:off x="1071538" y="1643050"/>
            <a:ext cx="825677" cy="400951"/>
            <a:chOff x="3500430" y="1670727"/>
            <a:chExt cx="825677" cy="400951"/>
          </a:xfrm>
        </p:grpSpPr>
        <p:sp>
          <p:nvSpPr>
            <p:cNvPr id="9" name="TextBox 8"/>
            <p:cNvSpPr txBox="1"/>
            <p:nvPr/>
          </p:nvSpPr>
          <p:spPr>
            <a:xfrm rot="1783945">
              <a:off x="3540289" y="1670727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5(</a:t>
              </a:r>
              <a:r>
                <a:rPr lang="en-US" dirty="0" smtClean="0"/>
                <a:t>x+</a:t>
              </a:r>
              <a:r>
                <a:rPr lang="ru-RU" dirty="0" smtClean="0"/>
                <a:t>3)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350043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/>
          <p:nvPr/>
        </p:nvGrpSpPr>
        <p:grpSpPr>
          <a:xfrm>
            <a:off x="1857356" y="1742165"/>
            <a:ext cx="897115" cy="369332"/>
            <a:chOff x="4214810" y="1742165"/>
            <a:chExt cx="897115" cy="369332"/>
          </a:xfrm>
        </p:grpSpPr>
        <p:sp>
          <p:nvSpPr>
            <p:cNvPr id="10" name="TextBox 9"/>
            <p:cNvSpPr txBox="1"/>
            <p:nvPr/>
          </p:nvSpPr>
          <p:spPr>
            <a:xfrm rot="1783945">
              <a:off x="4326107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</a:t>
              </a:r>
              <a:r>
                <a:rPr lang="en-US" dirty="0" smtClean="0"/>
                <a:t>x</a:t>
              </a:r>
              <a:endParaRPr lang="ru-RU" dirty="0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4214810" y="1785926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/>
          <p:nvPr/>
        </p:nvGrpSpPr>
        <p:grpSpPr>
          <a:xfrm>
            <a:off x="2611595" y="1742165"/>
            <a:ext cx="785818" cy="400951"/>
            <a:chOff x="4969049" y="1742165"/>
            <a:chExt cx="785818" cy="400951"/>
          </a:xfrm>
        </p:grpSpPr>
        <p:sp>
          <p:nvSpPr>
            <p:cNvPr id="11" name="TextBox 10"/>
            <p:cNvSpPr txBox="1"/>
            <p:nvPr/>
          </p:nvSpPr>
          <p:spPr>
            <a:xfrm rot="1783945">
              <a:off x="4969049" y="1742165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x(x+</a:t>
              </a:r>
              <a:r>
                <a:rPr lang="ru-RU" dirty="0" smtClean="0"/>
                <a:t>3</a:t>
              </a:r>
              <a:r>
                <a:rPr lang="en-US" dirty="0" smtClean="0"/>
                <a:t>)</a:t>
              </a:r>
              <a:endParaRPr lang="ru-RU" dirty="0"/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>
              <a:off x="5000628" y="1857364"/>
              <a:ext cx="500066" cy="2857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857620" y="1785926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ОДЗ:  </a:t>
            </a:r>
            <a:r>
              <a:rPr lang="en-US" sz="2400" dirty="0" smtClean="0"/>
              <a:t>x</a:t>
            </a:r>
            <a:r>
              <a:rPr lang="ru-RU" sz="2400" dirty="0" smtClean="0"/>
              <a:t>≠</a:t>
            </a:r>
            <a:r>
              <a:rPr lang="en-US" sz="2400" dirty="0" smtClean="0"/>
              <a:t> 0</a:t>
            </a:r>
          </a:p>
          <a:p>
            <a:r>
              <a:rPr lang="en-US" sz="2400" dirty="0" smtClean="0"/>
              <a:t>           x≠-</a:t>
            </a:r>
            <a:r>
              <a:rPr lang="ru-RU" sz="2400" dirty="0" smtClean="0"/>
              <a:t>3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928662" y="278605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60(x+3) -</a:t>
            </a:r>
            <a:r>
              <a:rPr lang="ru-RU" sz="2400" dirty="0" smtClean="0"/>
              <a:t> </a:t>
            </a:r>
            <a:r>
              <a:rPr lang="en-US" sz="2400" dirty="0" smtClean="0"/>
              <a:t>60x=x(x+3)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928662" y="3357562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60x+180 -</a:t>
            </a:r>
            <a:r>
              <a:rPr lang="ru-RU" sz="2400" dirty="0" smtClean="0"/>
              <a:t> </a:t>
            </a:r>
            <a:r>
              <a:rPr lang="en-US" sz="2400" dirty="0" smtClean="0"/>
              <a:t>60x=x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+3x</a:t>
            </a:r>
            <a:endParaRPr lang="ru-RU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1000100" y="3857628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+3x -</a:t>
            </a:r>
            <a:r>
              <a:rPr lang="ru-RU" sz="2400" dirty="0" smtClean="0"/>
              <a:t> </a:t>
            </a:r>
            <a:r>
              <a:rPr lang="en-US" sz="2400" dirty="0" smtClean="0"/>
              <a:t>180 = 0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1000100" y="4286256"/>
            <a:ext cx="578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 = 729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1071538" y="471488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=12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2143108" y="5214950"/>
            <a:ext cx="4500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не удовлетворяет условию задачи</a:t>
            </a:r>
            <a:endParaRPr lang="ru-RU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1071538" y="521495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=-15  </a:t>
            </a:r>
            <a:endParaRPr lang="ru-RU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000628" y="3000372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12+3 =15 км/ч – скорость велосипедиста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607220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Ответ: 15км/ч</a:t>
            </a:r>
            <a:endParaRPr lang="ru-RU" sz="2400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903288" y="642938"/>
          <a:ext cx="18383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" name="Формула" r:id="rId6" imgW="914400" imgH="393480" progId="Equation.3">
                  <p:embed/>
                </p:oleObj>
              </mc:Choice>
              <mc:Fallback>
                <p:oleObj name="Формула" r:id="rId6" imgW="91440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3288" y="642938"/>
                        <a:ext cx="183832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487</Words>
  <Application>Microsoft Office PowerPoint</Application>
  <PresentationFormat>Экран (4:3)</PresentationFormat>
  <Paragraphs>109</Paragraphs>
  <Slides>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31</cp:revision>
  <dcterms:modified xsi:type="dcterms:W3CDTF">2019-02-02T10:55:44Z</dcterms:modified>
</cp:coreProperties>
</file>