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4" r:id="rId2"/>
    <p:sldId id="330" r:id="rId3"/>
    <p:sldId id="298" r:id="rId4"/>
    <p:sldId id="256" r:id="rId5"/>
    <p:sldId id="299" r:id="rId6"/>
    <p:sldId id="294" r:id="rId7"/>
    <p:sldId id="355" r:id="rId8"/>
    <p:sldId id="356" r:id="rId9"/>
    <p:sldId id="357" r:id="rId10"/>
    <p:sldId id="284" r:id="rId11"/>
    <p:sldId id="372" r:id="rId12"/>
    <p:sldId id="340" r:id="rId13"/>
    <p:sldId id="281" r:id="rId14"/>
    <p:sldId id="360" r:id="rId15"/>
    <p:sldId id="352" r:id="rId16"/>
    <p:sldId id="362" r:id="rId17"/>
    <p:sldId id="365" r:id="rId18"/>
    <p:sldId id="373" r:id="rId19"/>
    <p:sldId id="339" r:id="rId20"/>
    <p:sldId id="370" r:id="rId21"/>
    <p:sldId id="371" r:id="rId22"/>
    <p:sldId id="361" r:id="rId23"/>
    <p:sldId id="348" r:id="rId24"/>
    <p:sldId id="363" r:id="rId25"/>
    <p:sldId id="324" r:id="rId26"/>
    <p:sldId id="272" r:id="rId27"/>
    <p:sldId id="3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4" autoAdjust="0"/>
  </p:normalViewPr>
  <p:slideViewPr>
    <p:cSldViewPr>
      <p:cViewPr>
        <p:scale>
          <a:sx n="60" d="100"/>
          <a:sy n="60" d="100"/>
        </p:scale>
        <p:origin x="-1954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43DD8-D1DB-422A-9FB6-8A064CD0BF55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DF21-8E07-4989-A57A-D157616F5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4DF21-8E07-4989-A57A-D157616F551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C84A2D-E1F4-4D3C-95A1-BB107E2725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0000"/>
            <a:lum/>
          </a:blip>
          <a:srcRect/>
          <a:stretch>
            <a:fillRect l="-10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E1D-707F-4B3F-8A1A-F52AA71E06D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DBFF-76C3-42DD-94B4-C860C880F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2&amp;text=%D0%BC%D0%BE%D1%81%D1%82%D1%8B&amp;pos=64&amp;uinfo=sw-1285-sh-620-fw-1060-fh-448-pd-1&amp;rpt=simage&amp;img_url=http://www.epochtimes.com.ua/rus/images/stories/05/china/u91_s_0112_Gaoliang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2&amp;text=%D0%BC%D0%BE%D1%81%D1%82%D1%8B&amp;pos=74&amp;uinfo=sw-1285-sh-620-fw-1060-fh-448-pd-1&amp;rpt=simage&amp;img_url=http://loveopium.ru/wp-content/uploads/2010/10/f9c44a60e21a_11335/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Учитель\Desktop\bell_PNG534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5214974" cy="566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http://img0.liveinternet.ru/images/attach/c/1/60/82/60082580_800pxGaoliang_Brid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29"/>
            <a:ext cx="9169457" cy="687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79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205610006_192930520fxfowle6th20crj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77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357438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5" descr="parab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14313"/>
            <a:ext cx="2500312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6" descr="CAI32DOT"/>
          <p:cNvPicPr>
            <a:picLocks noChangeAspect="1" noChangeArrowheads="1"/>
          </p:cNvPicPr>
          <p:nvPr/>
        </p:nvPicPr>
        <p:blipFill>
          <a:blip r:embed="rId4"/>
          <a:srcRect r="8213"/>
          <a:stretch>
            <a:fillRect/>
          </a:stretch>
        </p:blipFill>
        <p:spPr bwMode="auto">
          <a:xfrm>
            <a:off x="5786438" y="214313"/>
            <a:ext cx="28575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8" descr="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3214688"/>
            <a:ext cx="2625725" cy="300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/>
          <a:srcRect l="2205" t="6914" r="3673" b="7414"/>
          <a:stretch>
            <a:fillRect/>
          </a:stretch>
        </p:blipFill>
        <p:spPr bwMode="auto">
          <a:xfrm>
            <a:off x="5786438" y="3214688"/>
            <a:ext cx="29210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2" descr="C:\Documents and Settings\admin\Рабочий стол\J0212295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3214688"/>
            <a:ext cx="2357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0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115888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charset="0"/>
              </a:rPr>
              <a:t>Одно из очень важных применений параболы на практике связано с антенными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charset="0"/>
              </a:rPr>
              <a:t>устройствами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ahoma" charset="0"/>
            </a:endParaRPr>
          </a:p>
        </p:txBody>
      </p:sp>
      <p:pic>
        <p:nvPicPr>
          <p:cNvPr id="4" name="Picture 9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6812"/>
            <a:ext cx="4736698" cy="5310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04048" y="1124742"/>
            <a:ext cx="3987552" cy="51845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Если для решения той или иной практической задачи требуется направить или принять параллельный пучок радиоволн, то используют параболические антенны, основанные на том же принципе, что и параболические зеркала.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06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Фронтальный опрос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28599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14338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6953" t="30762" r="27344" b="25292"/>
          <a:stretch>
            <a:fillRect/>
          </a:stretch>
        </p:blipFill>
        <p:spPr bwMode="auto">
          <a:xfrm>
            <a:off x="357158" y="428581"/>
            <a:ext cx="8358246" cy="607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4957" r="18750" b="5928"/>
          <a:stretch/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10986" r="30859" b="22363"/>
          <a:stretch>
            <a:fillRect/>
          </a:stretch>
        </p:blipFill>
        <p:spPr bwMode="auto">
          <a:xfrm>
            <a:off x="-105947" y="0"/>
            <a:ext cx="92499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1133" t="21973" r="41015" b="31152"/>
          <a:stretch>
            <a:fillRect/>
          </a:stretch>
        </p:blipFill>
        <p:spPr bwMode="auto">
          <a:xfrm>
            <a:off x="0" y="-83988"/>
            <a:ext cx="9144000" cy="694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10986" r="30859" b="22363"/>
          <a:stretch>
            <a:fillRect/>
          </a:stretch>
        </p:blipFill>
        <p:spPr bwMode="auto">
          <a:xfrm>
            <a:off x="-105947" y="0"/>
            <a:ext cx="92499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28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91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 построения графика квадратичной функции: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9380" y="4510035"/>
            <a:ext cx="8229600" cy="82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найти дополнительные точки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9380" y="558924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построение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58" y="2428868"/>
            <a:ext cx="8229600" cy="105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определить направление ветвей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3429000"/>
            <a:ext cx="8229600" cy="92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ось симметрии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150017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найти координаты вершины параболы</a:t>
            </a:r>
          </a:p>
        </p:txBody>
      </p:sp>
    </p:spTree>
    <p:extLst>
      <p:ext uri="{BB962C8B-B14F-4D97-AF65-F5344CB8AC3E}">
        <p14:creationId xmlns:p14="http://schemas.microsoft.com/office/powerpoint/2010/main" val="29969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14282" y="414517"/>
            <a:ext cx="8715436" cy="66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dirty="0" smtClean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«Нет </a:t>
            </a:r>
            <a:r>
              <a:rPr lang="ru-RU" sz="5400" dirty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ни одной области математики, </a:t>
            </a:r>
            <a:r>
              <a:rPr lang="ru-RU" sz="5400" dirty="0" smtClean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которая </a:t>
            </a:r>
            <a:r>
              <a:rPr lang="ru-RU" sz="5400" dirty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когда-нибудь не окажется применимой к явлениям действительного мира</a:t>
            </a:r>
            <a:r>
              <a:rPr lang="ru-RU" sz="5400" dirty="0" smtClean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»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dirty="0" smtClean="0">
                <a:solidFill>
                  <a:srgbClr val="FF0000"/>
                </a:solidFill>
                <a:ea typeface="MS Gothic" charset="-128"/>
                <a:cs typeface="Times New Roman" pitchFamily="16" charset="0"/>
              </a:rPr>
              <a:t>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i="1" dirty="0" smtClean="0">
                <a:solidFill>
                  <a:srgbClr val="002060"/>
                </a:solidFill>
                <a:ea typeface="MS Gothic" charset="-128"/>
                <a:cs typeface="Times New Roman" pitchFamily="16" charset="0"/>
              </a:rPr>
              <a:t>Н.И</a:t>
            </a:r>
            <a:r>
              <a:rPr lang="ru-RU" sz="4800" i="1" dirty="0">
                <a:solidFill>
                  <a:srgbClr val="002060"/>
                </a:solidFill>
                <a:ea typeface="MS Gothic" charset="-128"/>
                <a:cs typeface="Times New Roman" pitchFamily="16" charset="0"/>
              </a:rPr>
              <a:t>. Лобачевский</a:t>
            </a:r>
            <a:endParaRPr lang="ru-RU" sz="5400" i="1" dirty="0">
              <a:solidFill>
                <a:srgbClr val="002060"/>
              </a:solidFill>
              <a:ea typeface="MS Gothic" charset="-128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5400" dirty="0">
              <a:solidFill>
                <a:srgbClr val="002060"/>
              </a:solidFill>
              <a:ea typeface="MS Gothic" charset="-128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86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85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187825" y="0"/>
          <a:ext cx="4956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GraphC" r:id="rId3" imgW="3724275" imgH="5153025" progId="">
                  <p:embed/>
                </p:oleObj>
              </mc:Choice>
              <mc:Fallback>
                <p:oleObj name="GraphC" r:id="rId3" imgW="3724275" imgH="51530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0"/>
                        <a:ext cx="49561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Freeform 6"/>
          <p:cNvSpPr>
            <a:spLocks/>
          </p:cNvSpPr>
          <p:nvPr/>
        </p:nvSpPr>
        <p:spPr bwMode="auto">
          <a:xfrm>
            <a:off x="4859338" y="0"/>
            <a:ext cx="3600450" cy="5522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47" name="Freeform 7"/>
          <p:cNvSpPr>
            <a:spLocks/>
          </p:cNvSpPr>
          <p:nvPr/>
        </p:nvSpPr>
        <p:spPr bwMode="auto">
          <a:xfrm>
            <a:off x="4859338" y="0"/>
            <a:ext cx="3600450" cy="5522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9750" y="2636838"/>
            <a:ext cx="2735263" cy="1171575"/>
            <a:chOff x="204" y="663"/>
            <a:chExt cx="1723" cy="738"/>
          </a:xfrm>
        </p:grpSpPr>
        <p:sp>
          <p:nvSpPr>
            <p:cNvPr id="87050" name="AutoShape 10" descr="Крупная сетка"/>
            <p:cNvSpPr>
              <a:spLocks noChangeArrowheads="1"/>
            </p:cNvSpPr>
            <p:nvPr/>
          </p:nvSpPr>
          <p:spPr bwMode="auto">
            <a:xfrm>
              <a:off x="204" y="754"/>
              <a:ext cx="1723" cy="565"/>
            </a:xfrm>
            <a:prstGeom prst="wedgeRectCallout">
              <a:avLst>
                <a:gd name="adj1" fmla="val 120921"/>
                <a:gd name="adj2" fmla="val -95662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87053" name="Object 13"/>
            <p:cNvGraphicFramePr>
              <a:graphicFrameLocks noChangeAspect="1"/>
            </p:cNvGraphicFramePr>
            <p:nvPr/>
          </p:nvGraphicFramePr>
          <p:xfrm>
            <a:off x="476" y="663"/>
            <a:ext cx="1161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3" name="Формула" r:id="rId5" imgW="419040" imgH="228600" progId="Equation.3">
                    <p:embed/>
                  </p:oleObj>
                </mc:Choice>
                <mc:Fallback>
                  <p:oleObj name="Формула" r:id="rId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663"/>
                          <a:ext cx="1161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8313" y="4271963"/>
            <a:ext cx="2879725" cy="1079500"/>
            <a:chOff x="295" y="2691"/>
            <a:chExt cx="1814" cy="680"/>
          </a:xfrm>
        </p:grpSpPr>
        <p:sp>
          <p:nvSpPr>
            <p:cNvPr id="87056" name="AutoShape 16" descr="Крупная сетка"/>
            <p:cNvSpPr>
              <a:spLocks noChangeArrowheads="1"/>
            </p:cNvSpPr>
            <p:nvPr/>
          </p:nvSpPr>
          <p:spPr bwMode="auto">
            <a:xfrm>
              <a:off x="340" y="2750"/>
              <a:ext cx="1723" cy="565"/>
            </a:xfrm>
            <a:prstGeom prst="wedgeRectCallout">
              <a:avLst>
                <a:gd name="adj1" fmla="val 129685"/>
                <a:gd name="adj2" fmla="val -10451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87057" name="Object 17"/>
            <p:cNvGraphicFramePr>
              <a:graphicFrameLocks noChangeAspect="1"/>
            </p:cNvGraphicFramePr>
            <p:nvPr/>
          </p:nvGraphicFramePr>
          <p:xfrm>
            <a:off x="295" y="2691"/>
            <a:ext cx="1814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4" name="Формула" r:id="rId7" imgW="609480" imgH="228600" progId="Equation.3">
                    <p:embed/>
                  </p:oleObj>
                </mc:Choice>
                <mc:Fallback>
                  <p:oleObj name="Формула" r:id="rId7" imgW="609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691"/>
                          <a:ext cx="1814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9750" y="1012825"/>
            <a:ext cx="2879725" cy="1016000"/>
            <a:chOff x="340" y="638"/>
            <a:chExt cx="1814" cy="640"/>
          </a:xfrm>
          <a:noFill/>
        </p:grpSpPr>
        <p:sp>
          <p:nvSpPr>
            <p:cNvPr id="87060" name="AutoShape 20" descr="Крупная сетка"/>
            <p:cNvSpPr>
              <a:spLocks noChangeArrowheads="1"/>
            </p:cNvSpPr>
            <p:nvPr/>
          </p:nvSpPr>
          <p:spPr bwMode="auto">
            <a:xfrm>
              <a:off x="385" y="677"/>
              <a:ext cx="1723" cy="565"/>
            </a:xfrm>
            <a:prstGeom prst="wedgeRectCallout">
              <a:avLst>
                <a:gd name="adj1" fmla="val 109838"/>
                <a:gd name="adj2" fmla="val -82389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87061" name="Object 21"/>
            <p:cNvGraphicFramePr>
              <a:graphicFrameLocks noChangeAspect="1"/>
            </p:cNvGraphicFramePr>
            <p:nvPr/>
          </p:nvGraphicFramePr>
          <p:xfrm>
            <a:off x="340" y="638"/>
            <a:ext cx="1814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5" name="Формула" r:id="rId9" imgW="647640" imgH="228600" progId="Equation.3">
                    <p:embed/>
                  </p:oleObj>
                </mc:Choice>
                <mc:Fallback>
                  <p:oleObj name="Формула" r:id="rId9" imgW="647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638"/>
                          <a:ext cx="1814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063" name="Freeform 23"/>
          <p:cNvSpPr>
            <a:spLocks/>
          </p:cNvSpPr>
          <p:nvPr/>
        </p:nvSpPr>
        <p:spPr bwMode="auto">
          <a:xfrm>
            <a:off x="6653213" y="5589588"/>
            <a:ext cx="6350" cy="5334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36"/>
              </a:cxn>
            </a:cxnLst>
            <a:rect l="0" t="0" r="r" b="b"/>
            <a:pathLst>
              <a:path w="4" h="336">
                <a:moveTo>
                  <a:pt x="4" y="0"/>
                </a:moveTo>
                <a:lnTo>
                  <a:pt x="0" y="336"/>
                </a:lnTo>
              </a:path>
            </a:pathLst>
          </a:custGeom>
          <a:noFill/>
          <a:ln w="63500">
            <a:solidFill>
              <a:srgbClr val="0033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V="1">
            <a:off x="6659563" y="4437063"/>
            <a:ext cx="0" cy="115252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008E-7 L 1.38889E-6 0.09459 " pathEditMode="relative" ptsTypes="AA">
                                      <p:cBhvr>
                                        <p:cTn id="33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008E-7 L -1.38889E-6 -0.15726 " pathEditMode="relative" ptsTypes="AA">
                                      <p:cBhvr>
                                        <p:cTn id="45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6" grpId="1" animBg="1"/>
      <p:bldP spid="87047" grpId="0" animBg="1"/>
      <p:bldP spid="87047" grpId="1" animBg="1"/>
      <p:bldP spid="87063" grpId="0" animBg="1"/>
      <p:bldP spid="870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Grp="1" noChangeAspect="1"/>
          </p:cNvGraphicFramePr>
          <p:nvPr>
            <p:ph/>
          </p:nvPr>
        </p:nvGraphicFramePr>
        <p:xfrm>
          <a:off x="4187825" y="0"/>
          <a:ext cx="4956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GraphC" r:id="rId3" imgW="3724200" imgH="5152680" progId="">
                  <p:embed/>
                </p:oleObj>
              </mc:Choice>
              <mc:Fallback>
                <p:oleObj name="GraphC" r:id="rId3" imgW="3724200" imgH="5152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0"/>
                        <a:ext cx="49561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40" name="Line 56"/>
          <p:cNvSpPr>
            <a:spLocks noChangeShapeType="1"/>
          </p:cNvSpPr>
          <p:nvPr/>
        </p:nvSpPr>
        <p:spPr bwMode="auto">
          <a:xfrm>
            <a:off x="6659563" y="188913"/>
            <a:ext cx="0" cy="5545137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241" name="Freeform 57"/>
          <p:cNvSpPr>
            <a:spLocks/>
          </p:cNvSpPr>
          <p:nvPr/>
        </p:nvSpPr>
        <p:spPr bwMode="auto">
          <a:xfrm>
            <a:off x="4859338" y="0"/>
            <a:ext cx="3600450" cy="5522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242" name="Freeform 58"/>
          <p:cNvSpPr>
            <a:spLocks/>
          </p:cNvSpPr>
          <p:nvPr/>
        </p:nvSpPr>
        <p:spPr bwMode="auto">
          <a:xfrm>
            <a:off x="4859338" y="0"/>
            <a:ext cx="3600450" cy="5522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0" y="2145"/>
              </a:cxn>
              <a:cxn ang="0">
                <a:pos x="585" y="3120"/>
              </a:cxn>
              <a:cxn ang="0">
                <a:pos x="795" y="3975"/>
              </a:cxn>
              <a:cxn ang="0">
                <a:pos x="1080" y="4935"/>
              </a:cxn>
              <a:cxn ang="0">
                <a:pos x="1470" y="5955"/>
              </a:cxn>
              <a:cxn ang="0">
                <a:pos x="1770" y="6405"/>
              </a:cxn>
              <a:cxn ang="0">
                <a:pos x="2130" y="6585"/>
              </a:cxn>
              <a:cxn ang="0">
                <a:pos x="2460" y="6405"/>
              </a:cxn>
              <a:cxn ang="0">
                <a:pos x="2865" y="5805"/>
              </a:cxn>
              <a:cxn ang="0">
                <a:pos x="3165" y="4995"/>
              </a:cxn>
              <a:cxn ang="0">
                <a:pos x="3375" y="4230"/>
              </a:cxn>
              <a:cxn ang="0">
                <a:pos x="3555" y="3495"/>
              </a:cxn>
              <a:cxn ang="0">
                <a:pos x="3720" y="2775"/>
              </a:cxn>
              <a:cxn ang="0">
                <a:pos x="3900" y="1905"/>
              </a:cxn>
              <a:cxn ang="0">
                <a:pos x="4236" y="11"/>
              </a:cxn>
            </a:cxnLst>
            <a:rect l="0" t="0" r="r" b="b"/>
            <a:pathLst>
              <a:path w="4236" h="6585">
                <a:moveTo>
                  <a:pt x="0" y="0"/>
                </a:moveTo>
                <a:cubicBezTo>
                  <a:pt x="65" y="358"/>
                  <a:pt x="293" y="1625"/>
                  <a:pt x="390" y="2145"/>
                </a:cubicBezTo>
                <a:cubicBezTo>
                  <a:pt x="487" y="2665"/>
                  <a:pt x="518" y="2815"/>
                  <a:pt x="585" y="3120"/>
                </a:cubicBezTo>
                <a:cubicBezTo>
                  <a:pt x="652" y="3425"/>
                  <a:pt x="713" y="3673"/>
                  <a:pt x="795" y="3975"/>
                </a:cubicBezTo>
                <a:cubicBezTo>
                  <a:pt x="877" y="4277"/>
                  <a:pt x="968" y="4605"/>
                  <a:pt x="1080" y="4935"/>
                </a:cubicBezTo>
                <a:cubicBezTo>
                  <a:pt x="1192" y="5265"/>
                  <a:pt x="1355" y="5710"/>
                  <a:pt x="1470" y="5955"/>
                </a:cubicBezTo>
                <a:cubicBezTo>
                  <a:pt x="1585" y="6200"/>
                  <a:pt x="1660" y="6300"/>
                  <a:pt x="1770" y="6405"/>
                </a:cubicBezTo>
                <a:cubicBezTo>
                  <a:pt x="1880" y="6510"/>
                  <a:pt x="2015" y="6585"/>
                  <a:pt x="2130" y="6585"/>
                </a:cubicBezTo>
                <a:cubicBezTo>
                  <a:pt x="2245" y="6585"/>
                  <a:pt x="2337" y="6535"/>
                  <a:pt x="2460" y="6405"/>
                </a:cubicBezTo>
                <a:cubicBezTo>
                  <a:pt x="2583" y="6275"/>
                  <a:pt x="2747" y="6040"/>
                  <a:pt x="2865" y="5805"/>
                </a:cubicBezTo>
                <a:cubicBezTo>
                  <a:pt x="2983" y="5570"/>
                  <a:pt x="3080" y="5258"/>
                  <a:pt x="3165" y="4995"/>
                </a:cubicBezTo>
                <a:cubicBezTo>
                  <a:pt x="3250" y="4732"/>
                  <a:pt x="3310" y="4480"/>
                  <a:pt x="3375" y="4230"/>
                </a:cubicBezTo>
                <a:cubicBezTo>
                  <a:pt x="3440" y="3980"/>
                  <a:pt x="3497" y="3738"/>
                  <a:pt x="3555" y="3495"/>
                </a:cubicBezTo>
                <a:cubicBezTo>
                  <a:pt x="3613" y="3252"/>
                  <a:pt x="3663" y="3040"/>
                  <a:pt x="3720" y="2775"/>
                </a:cubicBezTo>
                <a:cubicBezTo>
                  <a:pt x="3777" y="2510"/>
                  <a:pt x="3814" y="2366"/>
                  <a:pt x="3900" y="1905"/>
                </a:cubicBezTo>
                <a:cubicBezTo>
                  <a:pt x="3986" y="1444"/>
                  <a:pt x="4166" y="406"/>
                  <a:pt x="4236" y="11"/>
                </a:cubicBezTo>
              </a:path>
            </a:pathLst>
          </a:cu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39750" y="2636838"/>
            <a:ext cx="2735263" cy="1171575"/>
            <a:chOff x="204" y="663"/>
            <a:chExt cx="1723" cy="738"/>
          </a:xfrm>
        </p:grpSpPr>
        <p:sp>
          <p:nvSpPr>
            <p:cNvPr id="93244" name="AutoShape 60" descr="Крупная сетка"/>
            <p:cNvSpPr>
              <a:spLocks noChangeArrowheads="1"/>
            </p:cNvSpPr>
            <p:nvPr/>
          </p:nvSpPr>
          <p:spPr bwMode="auto">
            <a:xfrm>
              <a:off x="204" y="754"/>
              <a:ext cx="1723" cy="565"/>
            </a:xfrm>
            <a:prstGeom prst="wedgeRectCallout">
              <a:avLst>
                <a:gd name="adj1" fmla="val 120921"/>
                <a:gd name="adj2" fmla="val -95662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93245" name="Object 61"/>
            <p:cNvGraphicFramePr>
              <a:graphicFrameLocks noChangeAspect="1"/>
            </p:cNvGraphicFramePr>
            <p:nvPr/>
          </p:nvGraphicFramePr>
          <p:xfrm>
            <a:off x="476" y="663"/>
            <a:ext cx="1161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" name="Формула" r:id="rId5" imgW="419040" imgH="228600" progId="Equation.3">
                    <p:embed/>
                  </p:oleObj>
                </mc:Choice>
                <mc:Fallback>
                  <p:oleObj name="Формула" r:id="rId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663"/>
                          <a:ext cx="1161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247" name="Line 63"/>
          <p:cNvSpPr>
            <a:spLocks noChangeShapeType="1"/>
          </p:cNvSpPr>
          <p:nvPr/>
        </p:nvSpPr>
        <p:spPr bwMode="auto">
          <a:xfrm>
            <a:off x="6659563" y="333375"/>
            <a:ext cx="0" cy="5545138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835150" y="4294188"/>
            <a:ext cx="2736850" cy="896937"/>
            <a:chOff x="1156" y="2705"/>
            <a:chExt cx="1724" cy="565"/>
          </a:xfrm>
        </p:grpSpPr>
        <p:sp>
          <p:nvSpPr>
            <p:cNvPr id="93249" name="AutoShape 65" descr="Крупная сетка"/>
            <p:cNvSpPr>
              <a:spLocks noChangeArrowheads="1"/>
            </p:cNvSpPr>
            <p:nvPr/>
          </p:nvSpPr>
          <p:spPr bwMode="auto">
            <a:xfrm>
              <a:off x="1156" y="2705"/>
              <a:ext cx="1723" cy="565"/>
            </a:xfrm>
            <a:prstGeom prst="wedgeRectCallout">
              <a:avLst>
                <a:gd name="adj1" fmla="val 74375"/>
                <a:gd name="adj2" fmla="val -6769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93250" name="Object 66"/>
            <p:cNvGraphicFramePr>
              <a:graphicFrameLocks noChangeAspect="1"/>
            </p:cNvGraphicFramePr>
            <p:nvPr/>
          </p:nvGraphicFramePr>
          <p:xfrm>
            <a:off x="1156" y="2709"/>
            <a:ext cx="1724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8" name="Формула" r:id="rId7" imgW="711000" imgH="228600" progId="Equation.3">
                    <p:embed/>
                  </p:oleObj>
                </mc:Choice>
                <mc:Fallback>
                  <p:oleObj name="Формула" r:id="rId7" imgW="711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709"/>
                          <a:ext cx="1724" cy="5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539750" y="981075"/>
            <a:ext cx="2736850" cy="896938"/>
            <a:chOff x="340" y="618"/>
            <a:chExt cx="1724" cy="565"/>
          </a:xfrm>
        </p:grpSpPr>
        <p:sp>
          <p:nvSpPr>
            <p:cNvPr id="93253" name="AutoShape 69" descr="Крупная сетка"/>
            <p:cNvSpPr>
              <a:spLocks noChangeArrowheads="1"/>
            </p:cNvSpPr>
            <p:nvPr/>
          </p:nvSpPr>
          <p:spPr bwMode="auto">
            <a:xfrm>
              <a:off x="340" y="618"/>
              <a:ext cx="1723" cy="565"/>
            </a:xfrm>
            <a:prstGeom prst="wedgeRectCallout">
              <a:avLst>
                <a:gd name="adj1" fmla="val 150000"/>
                <a:gd name="adj2" fmla="val -11212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ru-RU"/>
            </a:p>
          </p:txBody>
        </p:sp>
        <p:graphicFrame>
          <p:nvGraphicFramePr>
            <p:cNvPr id="93254" name="Object 70"/>
            <p:cNvGraphicFramePr>
              <a:graphicFrameLocks noChangeAspect="1"/>
            </p:cNvGraphicFramePr>
            <p:nvPr/>
          </p:nvGraphicFramePr>
          <p:xfrm>
            <a:off x="340" y="631"/>
            <a:ext cx="17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9" name="Формула" r:id="rId9" imgW="736560" imgH="228600" progId="Equation.3">
                    <p:embed/>
                  </p:oleObj>
                </mc:Choice>
                <mc:Fallback>
                  <p:oleObj name="Формула" r:id="rId9" imgW="736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631"/>
                          <a:ext cx="17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3256" name="Line 72"/>
          <p:cNvSpPr>
            <a:spLocks noChangeShapeType="1"/>
          </p:cNvSpPr>
          <p:nvPr/>
        </p:nvSpPr>
        <p:spPr bwMode="auto">
          <a:xfrm flipH="1">
            <a:off x="6084888" y="5589588"/>
            <a:ext cx="5746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>
            <a:off x="6659563" y="5589588"/>
            <a:ext cx="1152525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008E-7 L -0.06285 -1.11008E-7 " pathEditMode="relative" ptsTypes="AA">
                                      <p:cBhvr>
                                        <p:cTn id="22" dur="2000" fill="hold"/>
                                        <p:tgtEl>
                                          <p:spTgt spid="93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51064E-7 L -0.06285 8.51064E-7 " pathEditMode="relative" ptsTypes="AA">
                                      <p:cBhvr>
                                        <p:cTn id="27" dur="20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008E-7 L 0.12604 -1.11008E-7 " pathEditMode="relative" ptsTypes="AA">
                                      <p:cBhvr>
                                        <p:cTn id="36" dur="2000" fill="hold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2054E-6 L 0.12604 3.82054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0" grpId="0" animBg="1"/>
      <p:bldP spid="93240" grpId="1" animBg="1"/>
      <p:bldP spid="93241" grpId="0" animBg="1"/>
      <p:bldP spid="93241" grpId="1" animBg="1"/>
      <p:bldP spid="93242" grpId="0" animBg="1"/>
      <p:bldP spid="93247" grpId="0" animBg="1"/>
      <p:bldP spid="93247" grpId="1" animBg="1"/>
      <p:bldP spid="93256" grpId="0" animBg="1"/>
      <p:bldP spid="932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072" y="980728"/>
            <a:ext cx="7429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учебником</a:t>
            </a:r>
          </a:p>
          <a:p>
            <a:pPr algn="ctr"/>
            <a:endParaRPr lang="ru-RU" sz="6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с.146  № 24.26(а, б)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с.149   № 24.52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Самостоятельная работа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теме 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«Квадратичная функция»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357430"/>
            <a:ext cx="8001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Биоритмы</a:t>
            </a:r>
            <a:endParaRPr lang="ru-RU" sz="115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365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я </a:t>
            </a:r>
            <a:r>
              <a:rPr lang="ru-RU" sz="4800" dirty="0"/>
              <a:t>узнал</a:t>
            </a:r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8472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 я понял, что…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64185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 </a:t>
            </a:r>
            <a:r>
              <a:rPr lang="ru-RU" sz="4800" dirty="0">
                <a:solidFill>
                  <a:prstClr val="black"/>
                </a:solidFill>
              </a:rPr>
              <a:t>я</a:t>
            </a:r>
            <a:r>
              <a:rPr lang="ru-RU" sz="4800" dirty="0" smtClean="0">
                <a:solidFill>
                  <a:prstClr val="black"/>
                </a:solidFill>
              </a:rPr>
              <a:t> научился…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653136"/>
            <a:ext cx="6923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меня удивило…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3265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Итог урока:</a:t>
            </a:r>
            <a:endParaRPr lang="ru-RU" sz="5400" b="1" i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805264"/>
            <a:ext cx="6923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мне захотелось…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94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0070C0"/>
                </a:solidFill>
              </a:rPr>
              <a:t>ДОМАШНЕЕ ЗАДАНИЕ</a:t>
            </a:r>
          </a:p>
        </p:txBody>
      </p:sp>
      <p:sp>
        <p:nvSpPr>
          <p:cNvPr id="6147" name="Содержимое 9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507288" cy="8926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Построить </a:t>
            </a:r>
            <a:r>
              <a:rPr lang="ru-RU" sz="3600" dirty="0"/>
              <a:t>ф</a:t>
            </a:r>
            <a:r>
              <a:rPr lang="ru-RU" sz="3600" dirty="0" smtClean="0"/>
              <a:t>ункцию по карточке</a:t>
            </a:r>
          </a:p>
          <a:p>
            <a:pPr algn="ctr"/>
            <a:endParaRPr lang="ru-RU" sz="3600" dirty="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600" dirty="0" smtClean="0"/>
              <a:t> </a:t>
            </a:r>
            <a:endParaRPr lang="ru-RU" sz="3200" dirty="0" smtClean="0"/>
          </a:p>
        </p:txBody>
      </p:sp>
      <p:sp>
        <p:nvSpPr>
          <p:cNvPr id="4" name="Содержимое 9"/>
          <p:cNvSpPr>
            <a:spLocks noGrp="1"/>
          </p:cNvSpPr>
          <p:nvPr>
            <p:ph sz="half" idx="1"/>
          </p:nvPr>
        </p:nvSpPr>
        <p:spPr>
          <a:xfrm>
            <a:off x="323528" y="2204865"/>
            <a:ext cx="8507288" cy="2448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Творческое задание: Презентация «Квадратичная функция в нашей жизни»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3356992"/>
            <a:ext cx="630078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+mn-lt"/>
              </a:rPr>
              <a:t>Задание из ОГЭ часть 2 Постройте </a:t>
            </a:r>
            <a:r>
              <a:rPr lang="ru-RU" sz="3200" dirty="0">
                <a:latin typeface="+mn-lt"/>
              </a:rPr>
              <a:t>график </a:t>
            </a:r>
            <a:r>
              <a:rPr lang="ru-RU" sz="3200" dirty="0" smtClean="0">
                <a:latin typeface="+mn-lt"/>
              </a:rPr>
              <a:t>функции</a:t>
            </a:r>
          </a:p>
          <a:p>
            <a:pPr eaLnBrk="1" hangingPunct="1">
              <a:spcBef>
                <a:spcPct val="50000"/>
              </a:spcBef>
            </a:pPr>
            <a:endParaRPr lang="ru-RU" sz="2800" dirty="0">
              <a:latin typeface="+mn-lt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33468"/>
              </p:ext>
            </p:extLst>
          </p:nvPr>
        </p:nvGraphicFramePr>
        <p:xfrm>
          <a:off x="6084168" y="3245867"/>
          <a:ext cx="25987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Формула" r:id="rId3" imgW="863225" imgH="418918" progId="Equation.3">
                  <p:embed/>
                </p:oleObj>
              </mc:Choice>
              <mc:Fallback>
                <p:oleObj name="Формула" r:id="rId3" imgW="863225" imgH="418918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45867"/>
                        <a:ext cx="2598737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572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урок !</a:t>
            </a:r>
            <a:endParaRPr lang="ru-RU" sz="7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 descr="C:\Users\Учитель\Desktop\bell_PNG534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31340"/>
            <a:ext cx="3714776" cy="40375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332656"/>
            <a:ext cx="8507412" cy="2259012"/>
          </a:xfr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44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Отгадав  ребус</a:t>
            </a:r>
            <a:r>
              <a:rPr lang="ru-RU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вы  узнаете  тему  нашего  урока</a:t>
            </a:r>
            <a:endParaRPr lang="ru-RU" sz="4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1331913" y="2708275"/>
            <a:ext cx="611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5" name="Picture 13" descr="ребус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34" y="2214554"/>
            <a:ext cx="8397488" cy="2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425" y="155679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Квадратичная ФУНКЦИЯ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г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33741"/>
            <a:ext cx="216058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Ольга\Desktop\350px-Polynomialdeg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059832" cy="30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643812" cy="86836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Цели урока: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296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600" dirty="0" smtClean="0"/>
              <a:t>закрепить знания о свойствах и графике квадратичной функции</a:t>
            </a: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3286124"/>
            <a:ext cx="8229600" cy="279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300" dirty="0" smtClean="0"/>
              <a:t>отработать решение задач, используя свойства квадратичной функции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2190186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квадратичной функции: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1500174"/>
            <a:ext cx="8286750" cy="45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32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200" kern="0" dirty="0" smtClean="0">
                <a:solidFill>
                  <a:schemeClr val="tx1"/>
                </a:solidFill>
              </a:rPr>
              <a:t>     </a:t>
            </a:r>
            <a:endParaRPr lang="ru-RU" sz="3200" kern="0" dirty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3200" kern="0" dirty="0">
                <a:solidFill>
                  <a:schemeClr val="tx1"/>
                </a:solidFill>
              </a:rPr>
              <a:t>                 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3200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3200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b, c 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заданные числа, </a:t>
            </a:r>
            <a:r>
              <a:rPr lang="ru-RU" sz="32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≠</a:t>
            </a:r>
            <a:r>
              <a:rPr lang="en-US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3200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-действительная переменная, называется </a:t>
            </a:r>
            <a:r>
              <a:rPr lang="ru-RU" sz="32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квадратичной функцией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3143240" y="2786058"/>
          <a:ext cx="31686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Формула" r:id="rId3" imgW="1624895" imgH="355446" progId="Equation.3">
                  <p:embed/>
                </p:oleObj>
              </mc:Choice>
              <mc:Fallback>
                <p:oleObj name="Формула" r:id="rId3" imgW="1624895" imgH="355446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786058"/>
                        <a:ext cx="31686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0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s018.radikal.ru/i511/1201/c4/8917c86e3d2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3"/>
            <a:ext cx="9144000" cy="680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7"/>
          <a:stretch/>
        </p:blipFill>
        <p:spPr bwMode="auto">
          <a:xfrm>
            <a:off x="1000100" y="0"/>
            <a:ext cx="6769746" cy="694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224</Words>
  <Application>Microsoft Office PowerPoint</Application>
  <PresentationFormat>Экран (4:3)</PresentationFormat>
  <Paragraphs>51</Paragraphs>
  <Slides>27</Slides>
  <Notes>2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Формула</vt:lpstr>
      <vt:lpstr>GraphC</vt:lpstr>
      <vt:lpstr>Презентация PowerPoint</vt:lpstr>
      <vt:lpstr>Презентация PowerPoint</vt:lpstr>
      <vt:lpstr>Презентация PowerPoint</vt:lpstr>
      <vt:lpstr>Тема урока: Квадратичная ФУНКЦИЯ  </vt:lpstr>
      <vt:lpstr>Цели урока: </vt:lpstr>
      <vt:lpstr>Определение квадратичной функции: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построения графика квадратичной функции: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Спасибо за урок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АЛГЕБРА 7 КЛАСС</dc:title>
  <dc:creator>User</dc:creator>
  <cp:lastModifiedBy>User</cp:lastModifiedBy>
  <cp:revision>169</cp:revision>
  <dcterms:created xsi:type="dcterms:W3CDTF">2015-01-16T13:12:18Z</dcterms:created>
  <dcterms:modified xsi:type="dcterms:W3CDTF">2019-01-23T19:57:22Z</dcterms:modified>
</cp:coreProperties>
</file>