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3" r:id="rId7"/>
    <p:sldId id="264" r:id="rId8"/>
    <p:sldId id="267" r:id="rId9"/>
    <p:sldId id="265" r:id="rId10"/>
    <p:sldId id="270" r:id="rId11"/>
    <p:sldId id="273" r:id="rId12"/>
    <p:sldId id="272" r:id="rId13"/>
    <p:sldId id="271" r:id="rId14"/>
    <p:sldId id="274" r:id="rId15"/>
    <p:sldId id="26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5" autoAdjust="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98AC6-163E-42AB-9CC8-38818F4B7DCB}" type="datetimeFigureOut">
              <a:rPr lang="ru-RU"/>
              <a:pPr>
                <a:defRPr/>
              </a:pPr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6328C-936A-4294-943F-0FBA3C32BB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B370F-F21E-4F1F-B218-3ED743A85AE3}" type="datetimeFigureOut">
              <a:rPr lang="ru-RU"/>
              <a:pPr>
                <a:defRPr/>
              </a:pPr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09295-8535-4089-BFBD-B64CB91142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9C198-8D4B-4C02-B258-F05DC47D774E}" type="datetimeFigureOut">
              <a:rPr lang="ru-RU"/>
              <a:pPr>
                <a:defRPr/>
              </a:pPr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E4E73-18F6-4238-897E-B440E2565D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91B00-5CC2-4DA5-A415-BB0FB6DEB341}" type="datetimeFigureOut">
              <a:rPr lang="ru-RU"/>
              <a:pPr>
                <a:defRPr/>
              </a:pPr>
              <a:t>02.02.2019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65238-4BA6-4C76-B21B-DCC174F1C7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8D0CE-8C8C-42A9-AF12-E5FE7EC8AE0D}" type="datetimeFigureOut">
              <a:rPr lang="ru-RU"/>
              <a:pPr>
                <a:defRPr/>
              </a:pPr>
              <a:t>02.02.2019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63C52-0F01-4D00-B660-4C15BD647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04F73-1798-4BAD-94F6-76B6173CA525}" type="datetimeFigureOut">
              <a:rPr lang="ru-RU"/>
              <a:pPr>
                <a:defRPr/>
              </a:pPr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8AEED-4582-4B37-80E7-ED9623EAEF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5BB34-D8C1-4E64-84F0-0B4111C33360}" type="datetimeFigureOut">
              <a:rPr lang="ru-RU"/>
              <a:pPr>
                <a:defRPr/>
              </a:pPr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ABC08-5621-4789-99A4-7B939049EE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9253F-BB4A-4794-AC84-ECEAD5A22B03}" type="datetimeFigureOut">
              <a:rPr lang="ru-RU"/>
              <a:pPr>
                <a:defRPr/>
              </a:pPr>
              <a:t>02.02.2019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7DF6A-D082-4283-A7E5-0E2CB8CE7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1005E-B5E3-463F-BF67-75E96AF676F0}" type="datetimeFigureOut">
              <a:rPr lang="ru-RU"/>
              <a:pPr>
                <a:defRPr/>
              </a:pPr>
              <a:t>02.02.2019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4404A-B67B-4EA6-BE94-379F3E4991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EAD81-CA43-4108-A2FF-89FA8008AA98}" type="datetimeFigureOut">
              <a:rPr lang="ru-RU"/>
              <a:pPr>
                <a:defRPr/>
              </a:pPr>
              <a:t>02.02.2019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81C45-1834-41A5-AF4F-ABCAE7D517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381D9-DD2A-49E5-A9C4-D636E3DB08E5}" type="datetimeFigureOut">
              <a:rPr lang="ru-RU"/>
              <a:pPr>
                <a:defRPr/>
              </a:pPr>
              <a:t>02.02.2019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54A47-11F2-4144-8E67-CC526AE23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6E7DD-97AD-4A2C-B4AF-4119D5154B90}" type="datetimeFigureOut">
              <a:rPr lang="ru-RU"/>
              <a:pPr>
                <a:defRPr/>
              </a:pPr>
              <a:t>02.02.2019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B8097-DF29-473E-85F5-A2FE4C6949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5B1FD-FE80-475A-AFAE-949B0A0A4F91}" type="datetimeFigureOut">
              <a:rPr lang="ru-RU"/>
              <a:pPr>
                <a:defRPr/>
              </a:pPr>
              <a:t>02.02.2019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73B98-7F22-4170-9329-A07CC7D3E3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560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02780C7-4918-4549-A354-69208CFEA0E9}" type="datetimeFigureOut">
              <a:rPr lang="ru-RU"/>
              <a:pPr>
                <a:defRPr/>
              </a:pPr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F2DB754-6D1E-48F6-8802-D558F7C70F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image" Target="../media/image17.png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image" Target="../media/image17.png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3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17.png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4.bin"/><Relationship Id="rId4" Type="http://schemas.openxmlformats.org/officeDocument/2006/relationships/slide" Target="slide14.xml"/><Relationship Id="rId9" Type="http://schemas.openxmlformats.org/officeDocument/2006/relationships/oleObject" Target="../embeddings/oleObject4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9.bin"/><Relationship Id="rId3" Type="http://schemas.openxmlformats.org/officeDocument/2006/relationships/oleObject" Target="../embeddings/oleObject2.bin"/><Relationship Id="rId21" Type="http://schemas.openxmlformats.org/officeDocument/2006/relationships/image" Target="../media/image10.wmf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9.wmf"/><Relationship Id="rId4" Type="http://schemas.openxmlformats.org/officeDocument/2006/relationships/image" Target="../media/image2.wmf"/><Relationship Id="rId9" Type="http://schemas.openxmlformats.org/officeDocument/2006/relationships/slide" Target="slide4.xml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7.png"/><Relationship Id="rId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17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image" Target="../media/image17.pn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17.png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Построение графика квадратичной функции сдвигом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82" name="Picture 2" descr="D:\Документы слушателей\Александрова\курсовая работа\set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642938"/>
            <a:ext cx="7499350" cy="585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83" name="TextBox 4"/>
          <p:cNvSpPr txBox="1">
            <a:spLocks noChangeArrowheads="1"/>
          </p:cNvSpPr>
          <p:nvPr/>
        </p:nvSpPr>
        <p:spPr bwMode="auto">
          <a:xfrm>
            <a:off x="3357563" y="428625"/>
            <a:ext cx="3800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Calibri" pitchFamily="34" charset="0"/>
              </a:rPr>
              <a:t>Построить  график функции</a:t>
            </a:r>
            <a:endParaRPr lang="ru-RU" sz="3200">
              <a:latin typeface="Calibri" pitchFamily="34" charset="0"/>
            </a:endParaRPr>
          </a:p>
        </p:txBody>
      </p:sp>
      <p:sp>
        <p:nvSpPr>
          <p:cNvPr id="36874" name="Freeform 10"/>
          <p:cNvSpPr>
            <a:spLocks/>
          </p:cNvSpPr>
          <p:nvPr/>
        </p:nvSpPr>
        <p:spPr bwMode="auto">
          <a:xfrm>
            <a:off x="1957388" y="1119188"/>
            <a:ext cx="2420937" cy="3406775"/>
          </a:xfrm>
          <a:custGeom>
            <a:avLst/>
            <a:gdLst>
              <a:gd name="T0" fmla="*/ 2147483647 w 1525"/>
              <a:gd name="T1" fmla="*/ 0 h 2146"/>
              <a:gd name="T2" fmla="*/ 2147483647 w 1525"/>
              <a:gd name="T3" fmla="*/ 2147483647 h 2146"/>
              <a:gd name="T4" fmla="*/ 2147483647 w 1525"/>
              <a:gd name="T5" fmla="*/ 2147483647 h 2146"/>
              <a:gd name="T6" fmla="*/ 2147483647 w 1525"/>
              <a:gd name="T7" fmla="*/ 2147483647 h 2146"/>
              <a:gd name="T8" fmla="*/ 2147483647 w 1525"/>
              <a:gd name="T9" fmla="*/ 2147483647 h 2146"/>
              <a:gd name="T10" fmla="*/ 2147483647 w 1525"/>
              <a:gd name="T11" fmla="*/ 2147483647 h 2146"/>
              <a:gd name="T12" fmla="*/ 0 w 1525"/>
              <a:gd name="T13" fmla="*/ 0 h 21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25"/>
              <a:gd name="T22" fmla="*/ 0 h 2146"/>
              <a:gd name="T23" fmla="*/ 1525 w 1525"/>
              <a:gd name="T24" fmla="*/ 2146 h 214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25" h="2146">
                <a:moveTo>
                  <a:pt x="1525" y="0"/>
                </a:moveTo>
                <a:cubicBezTo>
                  <a:pt x="1484" y="200"/>
                  <a:pt x="1366" y="881"/>
                  <a:pt x="1281" y="1199"/>
                </a:cubicBezTo>
                <a:cubicBezTo>
                  <a:pt x="1196" y="1517"/>
                  <a:pt x="1099" y="1752"/>
                  <a:pt x="1012" y="1909"/>
                </a:cubicBezTo>
                <a:cubicBezTo>
                  <a:pt x="925" y="2066"/>
                  <a:pt x="842" y="2136"/>
                  <a:pt x="759" y="2141"/>
                </a:cubicBezTo>
                <a:cubicBezTo>
                  <a:pt x="676" y="2146"/>
                  <a:pt x="600" y="2093"/>
                  <a:pt x="515" y="1938"/>
                </a:cubicBezTo>
                <a:cubicBezTo>
                  <a:pt x="430" y="1783"/>
                  <a:pt x="337" y="1536"/>
                  <a:pt x="251" y="1213"/>
                </a:cubicBezTo>
                <a:cubicBezTo>
                  <a:pt x="165" y="890"/>
                  <a:pt x="52" y="253"/>
                  <a:pt x="0" y="0"/>
                </a:cubicBezTo>
              </a:path>
            </a:pathLst>
          </a:custGeom>
          <a:noFill/>
          <a:ln w="25400">
            <a:solidFill>
              <a:srgbClr val="8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36875" name="Object 11"/>
          <p:cNvGraphicFramePr>
            <a:graphicFrameLocks noChangeAspect="1"/>
          </p:cNvGraphicFramePr>
          <p:nvPr/>
        </p:nvGraphicFramePr>
        <p:xfrm>
          <a:off x="827088" y="1322388"/>
          <a:ext cx="1008062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8" name="Формула" r:id="rId4" imgW="419040" imgH="228600" progId="Equation.3">
                  <p:embed/>
                </p:oleObj>
              </mc:Choice>
              <mc:Fallback>
                <p:oleObj name="Формула" r:id="rId4" imgW="41904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322388"/>
                        <a:ext cx="1008062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0" name="Object 16"/>
          <p:cNvGraphicFramePr>
            <a:graphicFrameLocks noChangeAspect="1"/>
          </p:cNvGraphicFramePr>
          <p:nvPr/>
        </p:nvGraphicFramePr>
        <p:xfrm>
          <a:off x="7164388" y="454025"/>
          <a:ext cx="14398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9" name="Формула" r:id="rId6" imgW="736560" imgH="228600" progId="Equation.3">
                  <p:embed/>
                </p:oleObj>
              </mc:Choice>
              <mc:Fallback>
                <p:oleObj name="Формула" r:id="rId6" imgW="736560" imgH="2286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454025"/>
                        <a:ext cx="1439862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1" name="Object 17"/>
          <p:cNvGraphicFramePr>
            <a:graphicFrameLocks noChangeAspect="1"/>
          </p:cNvGraphicFramePr>
          <p:nvPr/>
        </p:nvGraphicFramePr>
        <p:xfrm>
          <a:off x="3563938" y="1844675"/>
          <a:ext cx="14398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0" name="Формула" r:id="rId8" imgW="736560" imgH="228600" progId="Equation.3">
                  <p:embed/>
                </p:oleObj>
              </mc:Choice>
              <mc:Fallback>
                <p:oleObj name="Формула" r:id="rId8" imgW="736560" imgH="2286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1844675"/>
                        <a:ext cx="1439862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86" name="Line 22"/>
          <p:cNvSpPr>
            <a:spLocks noChangeShapeType="1"/>
          </p:cNvSpPr>
          <p:nvPr/>
        </p:nvSpPr>
        <p:spPr bwMode="auto">
          <a:xfrm flipH="1">
            <a:off x="2339975" y="1125538"/>
            <a:ext cx="71438" cy="5256212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54291E-6 L -0.09045 0.00439 " pathEditMode="relative" rAng="0" ptsTypes="AA">
                                      <p:cBhvr>
                                        <p:cTn id="11" dur="30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4" grpId="0" animBg="1"/>
      <p:bldP spid="3688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5062" name="Rectangle 3"/>
          <p:cNvSpPr>
            <a:spLocks noGrp="1"/>
          </p:cNvSpPr>
          <p:nvPr>
            <p:ph type="body" sz="half" idx="1"/>
          </p:nvPr>
        </p:nvSpPr>
        <p:spPr>
          <a:xfrm>
            <a:off x="468313" y="1412875"/>
            <a:ext cx="7199312" cy="4176713"/>
          </a:xfrm>
        </p:spPr>
        <p:txBody>
          <a:bodyPr/>
          <a:lstStyle/>
          <a:p>
            <a:r>
              <a:rPr lang="ru-RU" sz="2800" smtClean="0"/>
              <a:t>Построить график функции </a:t>
            </a:r>
          </a:p>
        </p:txBody>
      </p:sp>
      <p:graphicFrame>
        <p:nvGraphicFramePr>
          <p:cNvPr id="4506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5292725" y="1125538"/>
          <a:ext cx="3103563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3" name="Формула" r:id="rId3" imgW="1066680" imgH="393480" progId="Equation.3">
                  <p:embed/>
                </p:oleObj>
              </mc:Choice>
              <mc:Fallback>
                <p:oleObj name="Формула" r:id="rId3" imgW="10666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1125538"/>
                        <a:ext cx="3103563" cy="1146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53" name="Rectang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2025" name="Rectangle 3"/>
          <p:cNvSpPr>
            <a:spLocks noGrp="1"/>
          </p:cNvSpPr>
          <p:nvPr>
            <p:ph type="body" sz="half" idx="1"/>
          </p:nvPr>
        </p:nvSpPr>
        <p:spPr>
          <a:xfrm>
            <a:off x="611188" y="1989138"/>
            <a:ext cx="7993062" cy="374491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800" smtClean="0"/>
              <a:t>Строим сдвигом графика функции</a:t>
            </a:r>
          </a:p>
          <a:p>
            <a:pPr>
              <a:buFont typeface="Arial" charset="0"/>
              <a:buNone/>
            </a:pPr>
            <a:r>
              <a:rPr lang="ru-RU" sz="2800" smtClean="0"/>
              <a:t>на 3 единицы влево и на 2 единицы </a:t>
            </a:r>
          </a:p>
          <a:p>
            <a:pPr>
              <a:buFont typeface="Arial" charset="0"/>
              <a:buNone/>
            </a:pPr>
            <a:r>
              <a:rPr lang="ru-RU" sz="2800" smtClean="0"/>
              <a:t>вниз.</a:t>
            </a:r>
          </a:p>
          <a:p>
            <a:pPr>
              <a:buFont typeface="Arial" charset="0"/>
              <a:buNone/>
            </a:pPr>
            <a:r>
              <a:rPr lang="ru-RU" sz="2800" smtClean="0"/>
              <a:t>Составим таблицу</a:t>
            </a:r>
            <a:endParaRPr lang="ru-RU" sz="2800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z="2800" smtClean="0">
                <a:latin typeface="Arial" charset="0"/>
              </a:rPr>
              <a:t>для функции </a:t>
            </a:r>
          </a:p>
        </p:txBody>
      </p:sp>
      <p:graphicFrame>
        <p:nvGraphicFramePr>
          <p:cNvPr id="4198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084888" y="1844675"/>
          <a:ext cx="1130300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3" name="Формула" r:id="rId3" imgW="545760" imgH="393480" progId="Equation.3">
                  <p:embed/>
                </p:oleObj>
              </mc:Choice>
              <mc:Fallback>
                <p:oleObj name="Формула" r:id="rId3" imgW="54576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1844675"/>
                        <a:ext cx="1130300" cy="814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61" name="Group 77"/>
          <p:cNvGraphicFramePr>
            <a:graphicFrameLocks noGrp="1"/>
          </p:cNvGraphicFramePr>
          <p:nvPr>
            <p:ph sz="quarter" idx="3"/>
          </p:nvPr>
        </p:nvGraphicFramePr>
        <p:xfrm>
          <a:off x="5364163" y="3644900"/>
          <a:ext cx="2736850" cy="1079500"/>
        </p:xfrm>
        <a:graphic>
          <a:graphicData uri="http://schemas.openxmlformats.org/drawingml/2006/table">
            <a:tbl>
              <a:tblPr/>
              <a:tblGrid>
                <a:gridCol w="360362"/>
                <a:gridCol w="431800"/>
                <a:gridCol w="411163"/>
                <a:gridCol w="511175"/>
                <a:gridCol w="511175"/>
                <a:gridCol w="511175"/>
              </a:tblGrid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x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y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2021" name="Object 37"/>
          <p:cNvGraphicFramePr>
            <a:graphicFrameLocks noChangeAspect="1"/>
          </p:cNvGraphicFramePr>
          <p:nvPr/>
        </p:nvGraphicFramePr>
        <p:xfrm>
          <a:off x="6300788" y="4149725"/>
          <a:ext cx="223837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4" name="Формула" r:id="rId5" imgW="152280" imgH="393480" progId="Equation.3">
                  <p:embed/>
                </p:oleObj>
              </mc:Choice>
              <mc:Fallback>
                <p:oleObj name="Формула" r:id="rId5" imgW="152280" imgH="393480" progId="Equation.3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4149725"/>
                        <a:ext cx="223837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22" name="Object 38"/>
          <p:cNvGraphicFramePr>
            <a:graphicFrameLocks noChangeAspect="1"/>
          </p:cNvGraphicFramePr>
          <p:nvPr/>
        </p:nvGraphicFramePr>
        <p:xfrm>
          <a:off x="7235825" y="4149725"/>
          <a:ext cx="22383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5" name="Формула" r:id="rId7" imgW="152280" imgH="393480" progId="Equation.3">
                  <p:embed/>
                </p:oleObj>
              </mc:Choice>
              <mc:Fallback>
                <p:oleObj name="Формула" r:id="rId7" imgW="152280" imgH="393480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4149725"/>
                        <a:ext cx="223838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23" name="Object 39"/>
          <p:cNvGraphicFramePr>
            <a:graphicFrameLocks noChangeAspect="1"/>
          </p:cNvGraphicFramePr>
          <p:nvPr/>
        </p:nvGraphicFramePr>
        <p:xfrm>
          <a:off x="3132138" y="404813"/>
          <a:ext cx="2519362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6" name="Формула" r:id="rId9" imgW="1066680" imgH="393480" progId="Equation.3">
                  <p:embed/>
                </p:oleObj>
              </mc:Choice>
              <mc:Fallback>
                <p:oleObj name="Формула" r:id="rId9" imgW="1066680" imgH="393480" progId="Equation.3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404813"/>
                        <a:ext cx="2519362" cy="928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52" name="Object 68"/>
          <p:cNvGraphicFramePr>
            <a:graphicFrameLocks noChangeAspect="1"/>
          </p:cNvGraphicFramePr>
          <p:nvPr/>
        </p:nvGraphicFramePr>
        <p:xfrm>
          <a:off x="2987675" y="3860800"/>
          <a:ext cx="1296988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7" name="Формула" r:id="rId11" imgW="545760" imgH="393480" progId="Equation.3">
                  <p:embed/>
                </p:oleObj>
              </mc:Choice>
              <mc:Fallback>
                <p:oleObj name="Формула" r:id="rId11" imgW="545760" imgH="393480" progId="Equation.3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3860800"/>
                        <a:ext cx="1296988" cy="935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2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3" name="Picture 2" descr="D:\Документы слушателей\Александрова\курсовая работа\set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642938"/>
            <a:ext cx="7499350" cy="585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4" name="TextBox 4"/>
          <p:cNvSpPr txBox="1">
            <a:spLocks noChangeArrowheads="1"/>
          </p:cNvSpPr>
          <p:nvPr/>
        </p:nvSpPr>
        <p:spPr bwMode="auto">
          <a:xfrm>
            <a:off x="3357563" y="428625"/>
            <a:ext cx="3800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Calibri" pitchFamily="34" charset="0"/>
              </a:rPr>
              <a:t>Построить  график функции</a:t>
            </a:r>
            <a:endParaRPr lang="ru-RU" sz="3200">
              <a:latin typeface="Calibri" pitchFamily="34" charset="0"/>
            </a:endParaRPr>
          </a:p>
        </p:txBody>
      </p:sp>
      <p:graphicFrame>
        <p:nvGraphicFramePr>
          <p:cNvPr id="40967" name="Object 7"/>
          <p:cNvGraphicFramePr>
            <a:graphicFrameLocks noChangeAspect="1"/>
          </p:cNvGraphicFramePr>
          <p:nvPr/>
        </p:nvGraphicFramePr>
        <p:xfrm>
          <a:off x="7092950" y="333375"/>
          <a:ext cx="187325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1" name="Формула" r:id="rId4" imgW="1066680" imgH="393480" progId="Equation.3">
                  <p:embed/>
                </p:oleObj>
              </mc:Choice>
              <mc:Fallback>
                <p:oleObj name="Формула" r:id="rId4" imgW="106668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33375"/>
                        <a:ext cx="1873250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8" name="Freeform 8"/>
          <p:cNvSpPr>
            <a:spLocks/>
          </p:cNvSpPr>
          <p:nvPr/>
        </p:nvSpPr>
        <p:spPr bwMode="auto">
          <a:xfrm>
            <a:off x="1547813" y="1484313"/>
            <a:ext cx="3240087" cy="3027362"/>
          </a:xfrm>
          <a:custGeom>
            <a:avLst/>
            <a:gdLst>
              <a:gd name="T0" fmla="*/ 2147483647 w 2041"/>
              <a:gd name="T1" fmla="*/ 0 h 1907"/>
              <a:gd name="T2" fmla="*/ 2147483647 w 2041"/>
              <a:gd name="T3" fmla="*/ 2147483647 h 1907"/>
              <a:gd name="T4" fmla="*/ 2147483647 w 2041"/>
              <a:gd name="T5" fmla="*/ 2147483647 h 1907"/>
              <a:gd name="T6" fmla="*/ 2147483647 w 2041"/>
              <a:gd name="T7" fmla="*/ 2147483647 h 1907"/>
              <a:gd name="T8" fmla="*/ 2147483647 w 2041"/>
              <a:gd name="T9" fmla="*/ 2147483647 h 1907"/>
              <a:gd name="T10" fmla="*/ 2147483647 w 2041"/>
              <a:gd name="T11" fmla="*/ 2147483647 h 1907"/>
              <a:gd name="T12" fmla="*/ 2147483647 w 2041"/>
              <a:gd name="T13" fmla="*/ 2147483647 h 1907"/>
              <a:gd name="T14" fmla="*/ 2147483647 w 2041"/>
              <a:gd name="T15" fmla="*/ 2147483647 h 1907"/>
              <a:gd name="T16" fmla="*/ 2147483647 w 2041"/>
              <a:gd name="T17" fmla="*/ 2147483647 h 1907"/>
              <a:gd name="T18" fmla="*/ 0 w 2041"/>
              <a:gd name="T19" fmla="*/ 0 h 190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041"/>
              <a:gd name="T31" fmla="*/ 0 h 1907"/>
              <a:gd name="T32" fmla="*/ 2041 w 2041"/>
              <a:gd name="T33" fmla="*/ 1907 h 190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041" h="1907">
                <a:moveTo>
                  <a:pt x="2041" y="0"/>
                </a:moveTo>
                <a:cubicBezTo>
                  <a:pt x="1969" y="310"/>
                  <a:pt x="1897" y="620"/>
                  <a:pt x="1814" y="862"/>
                </a:cubicBezTo>
                <a:cubicBezTo>
                  <a:pt x="1731" y="1104"/>
                  <a:pt x="1625" y="1301"/>
                  <a:pt x="1542" y="1452"/>
                </a:cubicBezTo>
                <a:cubicBezTo>
                  <a:pt x="1459" y="1603"/>
                  <a:pt x="1357" y="1712"/>
                  <a:pt x="1315" y="1769"/>
                </a:cubicBezTo>
                <a:cubicBezTo>
                  <a:pt x="1273" y="1826"/>
                  <a:pt x="1333" y="1773"/>
                  <a:pt x="1288" y="1796"/>
                </a:cubicBezTo>
                <a:cubicBezTo>
                  <a:pt x="1243" y="1819"/>
                  <a:pt x="1128" y="1903"/>
                  <a:pt x="1043" y="1905"/>
                </a:cubicBezTo>
                <a:cubicBezTo>
                  <a:pt x="958" y="1907"/>
                  <a:pt x="868" y="1884"/>
                  <a:pt x="780" y="1809"/>
                </a:cubicBezTo>
                <a:cubicBezTo>
                  <a:pt x="692" y="1734"/>
                  <a:pt x="601" y="1615"/>
                  <a:pt x="516" y="1457"/>
                </a:cubicBezTo>
                <a:cubicBezTo>
                  <a:pt x="431" y="1299"/>
                  <a:pt x="358" y="1104"/>
                  <a:pt x="272" y="861"/>
                </a:cubicBezTo>
                <a:cubicBezTo>
                  <a:pt x="186" y="618"/>
                  <a:pt x="57" y="179"/>
                  <a:pt x="0" y="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40970" name="Object 10"/>
          <p:cNvGraphicFramePr>
            <a:graphicFrameLocks noChangeAspect="1"/>
          </p:cNvGraphicFramePr>
          <p:nvPr/>
        </p:nvGraphicFramePr>
        <p:xfrm>
          <a:off x="3851275" y="3141663"/>
          <a:ext cx="2046288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2" name="Формула" r:id="rId6" imgW="1066680" imgH="393480" progId="Equation.3">
                  <p:embed/>
                </p:oleObj>
              </mc:Choice>
              <mc:Fallback>
                <p:oleObj name="Формула" r:id="rId6" imgW="106668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3141663"/>
                        <a:ext cx="2046288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1" name="Object 11"/>
          <p:cNvGraphicFramePr>
            <a:graphicFrameLocks noChangeAspect="1"/>
          </p:cNvGraphicFramePr>
          <p:nvPr/>
        </p:nvGraphicFramePr>
        <p:xfrm>
          <a:off x="4859338" y="1196975"/>
          <a:ext cx="115252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3" name="Формула" r:id="rId8" imgW="545760" imgH="393480" progId="Equation.3">
                  <p:embed/>
                </p:oleObj>
              </mc:Choice>
              <mc:Fallback>
                <p:oleObj name="Формула" r:id="rId8" imgW="545760" imgH="393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1196975"/>
                        <a:ext cx="1152525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2" name="Object 12"/>
          <p:cNvGraphicFramePr>
            <a:graphicFrameLocks noChangeAspect="1"/>
          </p:cNvGraphicFramePr>
          <p:nvPr/>
        </p:nvGraphicFramePr>
        <p:xfrm>
          <a:off x="827088" y="741363"/>
          <a:ext cx="1728787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4" name="Формула" r:id="rId10" imgW="850680" imgH="393480" progId="Equation.3">
                  <p:embed/>
                </p:oleObj>
              </mc:Choice>
              <mc:Fallback>
                <p:oleObj name="Формула" r:id="rId10" imgW="85068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741363"/>
                        <a:ext cx="1728787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7" name="Line 17"/>
          <p:cNvSpPr>
            <a:spLocks noChangeShapeType="1"/>
          </p:cNvSpPr>
          <p:nvPr/>
        </p:nvSpPr>
        <p:spPr bwMode="auto">
          <a:xfrm>
            <a:off x="1979613" y="765175"/>
            <a:ext cx="0" cy="5688013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79" name="Line 19"/>
          <p:cNvSpPr>
            <a:spLocks noChangeShapeType="1"/>
          </p:cNvSpPr>
          <p:nvPr/>
        </p:nvSpPr>
        <p:spPr bwMode="auto">
          <a:xfrm>
            <a:off x="755650" y="5300663"/>
            <a:ext cx="5688013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4971E-6 L -0.12986 -3.74971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30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986 -3.74971E-6 L -0.12986 0.1154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8" grpId="1" animBg="1"/>
      <p:bldP spid="40977" grpId="0" animBg="1"/>
      <p:bldP spid="4097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3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Построить график функции</a:t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47114" name="Rectangle 3"/>
          <p:cNvSpPr>
            <a:spLocks noGrp="1"/>
          </p:cNvSpPr>
          <p:nvPr>
            <p:ph type="body" sz="half" idx="1"/>
          </p:nvPr>
        </p:nvSpPr>
        <p:spPr>
          <a:xfrm>
            <a:off x="468313" y="1557338"/>
            <a:ext cx="8280400" cy="4464050"/>
          </a:xfrm>
        </p:spPr>
        <p:txBody>
          <a:bodyPr/>
          <a:lstStyle/>
          <a:p>
            <a:r>
              <a:rPr lang="ru-RU" sz="2800" smtClean="0"/>
              <a:t>Строим сдвигом графика функции</a:t>
            </a:r>
          </a:p>
          <a:p>
            <a:pPr>
              <a:buFont typeface="Arial" charset="0"/>
              <a:buNone/>
            </a:pPr>
            <a:r>
              <a:rPr lang="ru-RU" sz="2800" smtClean="0"/>
              <a:t>на 3 единицы вправо и на 1 единицу вниз</a:t>
            </a:r>
          </a:p>
        </p:txBody>
      </p:sp>
      <p:graphicFrame>
        <p:nvGraphicFramePr>
          <p:cNvPr id="47109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300788" y="1484313"/>
          <a:ext cx="1366837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7" name="Формула" r:id="rId3" imgW="482400" imgH="228600" progId="Equation.3">
                  <p:embed/>
                </p:oleObj>
              </mc:Choice>
              <mc:Fallback>
                <p:oleObj name="Формула" r:id="rId3" imgW="4824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1484313"/>
                        <a:ext cx="1366837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2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140200" y="836613"/>
          <a:ext cx="22225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8" name="Формула" r:id="rId5" imgW="914400" imgH="228600" progId="Equation.3">
                  <p:embed/>
                </p:oleObj>
              </mc:Choice>
              <mc:Fallback>
                <p:oleObj name="Формула" r:id="rId5" imgW="91440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836613"/>
                        <a:ext cx="22225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4" grpId="1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8" name="Picture 2" descr="D:\Документы слушателей\Александрова\курсовая работа\set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44763" y="1846263"/>
            <a:ext cx="4052887" cy="316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9" name="Picture 3" descr="D:\Документы слушателей\Александрова\курсовая работа\set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" y="285750"/>
            <a:ext cx="7778750" cy="607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4">
            <a:hlinkClick r:id="rId4" action="ppaction://hlinksldjump"/>
          </p:cNvPr>
          <p:cNvGraphicFramePr>
            <a:graphicFrameLocks noChangeAspect="1"/>
          </p:cNvGraphicFramePr>
          <p:nvPr/>
        </p:nvGraphicFramePr>
        <p:xfrm>
          <a:off x="6588125" y="115888"/>
          <a:ext cx="177165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4" name="Формула" r:id="rId5" imgW="914400" imgH="228600" progId="Equation.3">
                  <p:embed/>
                </p:oleObj>
              </mc:Choice>
              <mc:Fallback>
                <p:oleObj name="Формула" r:id="rId5" imgW="9144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115888"/>
                        <a:ext cx="1771650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3" name="Freeform 9"/>
          <p:cNvSpPr>
            <a:spLocks/>
          </p:cNvSpPr>
          <p:nvPr/>
        </p:nvSpPr>
        <p:spPr bwMode="auto">
          <a:xfrm>
            <a:off x="2124075" y="500063"/>
            <a:ext cx="2592388" cy="3792537"/>
          </a:xfrm>
          <a:custGeom>
            <a:avLst/>
            <a:gdLst>
              <a:gd name="T0" fmla="*/ 2147483647 w 1633"/>
              <a:gd name="T1" fmla="*/ 2147483647 h 2389"/>
              <a:gd name="T2" fmla="*/ 2147483647 w 1633"/>
              <a:gd name="T3" fmla="*/ 2147483647 h 2389"/>
              <a:gd name="T4" fmla="*/ 2147483647 w 1633"/>
              <a:gd name="T5" fmla="*/ 2147483647 h 2389"/>
              <a:gd name="T6" fmla="*/ 2147483647 w 1633"/>
              <a:gd name="T7" fmla="*/ 2147483647 h 2389"/>
              <a:gd name="T8" fmla="*/ 2147483647 w 1633"/>
              <a:gd name="T9" fmla="*/ 2147483647 h 2389"/>
              <a:gd name="T10" fmla="*/ 2147483647 w 1633"/>
              <a:gd name="T11" fmla="*/ 2147483647 h 2389"/>
              <a:gd name="T12" fmla="*/ 2147483647 w 1633"/>
              <a:gd name="T13" fmla="*/ 2147483647 h 2389"/>
              <a:gd name="T14" fmla="*/ 2147483647 w 1633"/>
              <a:gd name="T15" fmla="*/ 2147483647 h 238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33"/>
              <a:gd name="T25" fmla="*/ 0 h 2389"/>
              <a:gd name="T26" fmla="*/ 1633 w 1633"/>
              <a:gd name="T27" fmla="*/ 2389 h 238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33" h="2389">
                <a:moveTo>
                  <a:pt x="1633" y="167"/>
                </a:moveTo>
                <a:cubicBezTo>
                  <a:pt x="1542" y="635"/>
                  <a:pt x="1452" y="1104"/>
                  <a:pt x="1361" y="1437"/>
                </a:cubicBezTo>
                <a:cubicBezTo>
                  <a:pt x="1270" y="1770"/>
                  <a:pt x="1179" y="2004"/>
                  <a:pt x="1088" y="2163"/>
                </a:cubicBezTo>
                <a:cubicBezTo>
                  <a:pt x="997" y="2322"/>
                  <a:pt x="907" y="2389"/>
                  <a:pt x="816" y="2389"/>
                </a:cubicBezTo>
                <a:cubicBezTo>
                  <a:pt x="725" y="2389"/>
                  <a:pt x="627" y="2322"/>
                  <a:pt x="544" y="2163"/>
                </a:cubicBezTo>
                <a:cubicBezTo>
                  <a:pt x="461" y="2004"/>
                  <a:pt x="400" y="1762"/>
                  <a:pt x="317" y="1437"/>
                </a:cubicBezTo>
                <a:cubicBezTo>
                  <a:pt x="234" y="1112"/>
                  <a:pt x="90" y="424"/>
                  <a:pt x="45" y="212"/>
                </a:cubicBezTo>
                <a:cubicBezTo>
                  <a:pt x="0" y="0"/>
                  <a:pt x="22" y="83"/>
                  <a:pt x="45" y="167"/>
                </a:cubicBezTo>
              </a:path>
            </a:pathLst>
          </a:custGeom>
          <a:noFill/>
          <a:ln w="254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1" name="Text Box 10"/>
          <p:cNvSpPr txBox="1">
            <a:spLocks noChangeArrowheads="1"/>
          </p:cNvSpPr>
          <p:nvPr/>
        </p:nvSpPr>
        <p:spPr bwMode="auto">
          <a:xfrm>
            <a:off x="3419475" y="188913"/>
            <a:ext cx="3457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Построить график функции</a:t>
            </a:r>
          </a:p>
        </p:txBody>
      </p:sp>
      <p:graphicFrame>
        <p:nvGraphicFramePr>
          <p:cNvPr id="21516" name="Object 12"/>
          <p:cNvGraphicFramePr>
            <a:graphicFrameLocks noChangeAspect="1"/>
          </p:cNvGraphicFramePr>
          <p:nvPr/>
        </p:nvGraphicFramePr>
        <p:xfrm>
          <a:off x="4787900" y="827088"/>
          <a:ext cx="8636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5" name="Формула" r:id="rId7" imgW="419040" imgH="228600" progId="Equation.3">
                  <p:embed/>
                </p:oleObj>
              </mc:Choice>
              <mc:Fallback>
                <p:oleObj name="Формула" r:id="rId7" imgW="41904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827088"/>
                        <a:ext cx="8636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3">
            <a:hlinkClick r:id="rId4" action="ppaction://hlinksldjump"/>
          </p:cNvPr>
          <p:cNvGraphicFramePr>
            <a:graphicFrameLocks noChangeAspect="1"/>
          </p:cNvGraphicFramePr>
          <p:nvPr/>
        </p:nvGraphicFramePr>
        <p:xfrm>
          <a:off x="5580063" y="3500438"/>
          <a:ext cx="177165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6" name="Формула" r:id="rId9" imgW="914400" imgH="228600" progId="Equation.3">
                  <p:embed/>
                </p:oleObj>
              </mc:Choice>
              <mc:Fallback>
                <p:oleObj name="Формула" r:id="rId9" imgW="914400" imgH="228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3500438"/>
                        <a:ext cx="1771650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3" name="Line 19"/>
          <p:cNvSpPr>
            <a:spLocks noChangeShapeType="1"/>
          </p:cNvSpPr>
          <p:nvPr/>
        </p:nvSpPr>
        <p:spPr bwMode="auto">
          <a:xfrm flipH="1">
            <a:off x="4643438" y="549275"/>
            <a:ext cx="73025" cy="575945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900113" y="4724400"/>
            <a:ext cx="7127875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5" name="Oval 21"/>
          <p:cNvSpPr>
            <a:spLocks noChangeArrowheads="1"/>
          </p:cNvSpPr>
          <p:nvPr/>
        </p:nvSpPr>
        <p:spPr bwMode="auto">
          <a:xfrm>
            <a:off x="4643438" y="4652963"/>
            <a:ext cx="71437" cy="69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6" name="Oval 22"/>
          <p:cNvSpPr>
            <a:spLocks noChangeArrowheads="1"/>
          </p:cNvSpPr>
          <p:nvPr/>
        </p:nvSpPr>
        <p:spPr bwMode="auto">
          <a:xfrm>
            <a:off x="5076825" y="4292600"/>
            <a:ext cx="71438" cy="69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7" name="Oval 23"/>
          <p:cNvSpPr>
            <a:spLocks noChangeArrowheads="1"/>
          </p:cNvSpPr>
          <p:nvPr/>
        </p:nvSpPr>
        <p:spPr bwMode="auto">
          <a:xfrm>
            <a:off x="4211638" y="4292600"/>
            <a:ext cx="71437" cy="69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8" name="Oval 24"/>
          <p:cNvSpPr>
            <a:spLocks noChangeArrowheads="1"/>
          </p:cNvSpPr>
          <p:nvPr/>
        </p:nvSpPr>
        <p:spPr bwMode="auto">
          <a:xfrm>
            <a:off x="5435600" y="3141663"/>
            <a:ext cx="71438" cy="69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9" name="Oval 25"/>
          <p:cNvSpPr>
            <a:spLocks noChangeArrowheads="1"/>
          </p:cNvSpPr>
          <p:nvPr/>
        </p:nvSpPr>
        <p:spPr bwMode="auto">
          <a:xfrm>
            <a:off x="3779838" y="3141663"/>
            <a:ext cx="71437" cy="69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" name="Oval 24"/>
          <p:cNvSpPr>
            <a:spLocks noChangeArrowheads="1"/>
          </p:cNvSpPr>
          <p:nvPr/>
        </p:nvSpPr>
        <p:spPr bwMode="auto">
          <a:xfrm>
            <a:off x="5867400" y="1125538"/>
            <a:ext cx="71438" cy="69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Oval 24"/>
          <p:cNvSpPr>
            <a:spLocks noChangeArrowheads="1"/>
          </p:cNvSpPr>
          <p:nvPr/>
        </p:nvSpPr>
        <p:spPr bwMode="auto">
          <a:xfrm>
            <a:off x="3419475" y="1125538"/>
            <a:ext cx="71438" cy="69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30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-0.00671 L 0.13403 0.05992 " pathEditMode="relative" rAng="0" ptsTypes="AA">
                                      <p:cBhvr>
                                        <p:cTn id="44" dur="5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00" y="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 animBg="1"/>
      <p:bldP spid="21523" grpId="0" animBg="1"/>
      <p:bldP spid="21524" grpId="0" animBg="1"/>
      <p:bldP spid="21525" grpId="0" animBg="1"/>
      <p:bldP spid="21526" grpId="0" animBg="1"/>
      <p:bldP spid="21527" grpId="0" animBg="1"/>
      <p:bldP spid="21528" grpId="0" animBg="1"/>
      <p:bldP spid="21529" grpId="0" animBg="1"/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Заголовок 1"/>
          <p:cNvSpPr>
            <a:spLocks noGrp="1"/>
          </p:cNvSpPr>
          <p:nvPr>
            <p:ph type="title"/>
          </p:nvPr>
        </p:nvSpPr>
        <p:spPr>
          <a:xfrm>
            <a:off x="500063" y="1071563"/>
            <a:ext cx="8186737" cy="3000375"/>
          </a:xfrm>
        </p:spPr>
        <p:txBody>
          <a:bodyPr/>
          <a:lstStyle/>
          <a:p>
            <a:pPr eaLnBrk="1" hangingPunct="1"/>
            <a:r>
              <a:rPr lang="ru-RU" sz="3600" smtClean="0"/>
              <a:t>Определение </a:t>
            </a:r>
            <a:r>
              <a:rPr lang="en-US" sz="3600" smtClean="0"/>
              <a:t>:</a:t>
            </a:r>
            <a:r>
              <a:rPr lang="ru-RU" sz="3600" smtClean="0"/>
              <a:t>        функция</a:t>
            </a:r>
            <a:r>
              <a:rPr lang="en-US" sz="3600" smtClean="0"/>
              <a:t> </a:t>
            </a:r>
            <a:r>
              <a:rPr lang="ru-RU" sz="3600" smtClean="0"/>
              <a:t>вида </a:t>
            </a: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/>
            </a:r>
            <a:br>
              <a:rPr lang="en-US" sz="3600" smtClean="0"/>
            </a:br>
            <a:r>
              <a:rPr lang="ru-RU" sz="3600" smtClean="0"/>
              <a:t>где </a:t>
            </a:r>
            <a:r>
              <a:rPr lang="en-US" sz="3600" smtClean="0"/>
              <a:t>a,</a:t>
            </a:r>
            <a:r>
              <a:rPr lang="ru-RU" sz="3600" smtClean="0"/>
              <a:t> </a:t>
            </a:r>
            <a:r>
              <a:rPr lang="en-US" sz="3600" smtClean="0"/>
              <a:t>b </a:t>
            </a:r>
            <a:r>
              <a:rPr lang="ru-RU" sz="3600" smtClean="0"/>
              <a:t>и </a:t>
            </a:r>
            <a:r>
              <a:rPr lang="en-US" sz="3600" smtClean="0"/>
              <a:t>c   -  </a:t>
            </a:r>
            <a:r>
              <a:rPr lang="ru-RU" sz="3600" smtClean="0"/>
              <a:t> заданные числа</a:t>
            </a:r>
            <a:r>
              <a:rPr lang="en-US" sz="3600" smtClean="0"/>
              <a:t>, a≠0</a:t>
            </a:r>
            <a:r>
              <a:rPr lang="ru-RU" sz="3600" smtClean="0"/>
              <a:t/>
            </a:r>
            <a:br>
              <a:rPr lang="ru-RU" sz="3600" smtClean="0"/>
            </a:br>
            <a:r>
              <a:rPr lang="ru-RU" sz="3600" smtClean="0"/>
              <a:t>называется квадратичной</a:t>
            </a:r>
            <a:r>
              <a:rPr lang="en-US" sz="3600" smtClean="0"/>
              <a:t>. </a:t>
            </a:r>
            <a:endParaRPr lang="ru-RU" sz="3600" smtClean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2571750" y="1785938"/>
          <a:ext cx="4024313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Формула" r:id="rId3" imgW="990360" imgH="228600" progId="Equation.3">
                  <p:embed/>
                </p:oleObj>
              </mc:Choice>
              <mc:Fallback>
                <p:oleObj name="Формула" r:id="rId3" imgW="99036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1785938"/>
                        <a:ext cx="4024313" cy="928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ru-RU" sz="2400" smtClean="0"/>
              <a:t>Выбрать квадратичные функции и для каждой выписать коэффициенты </a:t>
            </a:r>
            <a:r>
              <a:rPr lang="en-US" sz="2400" smtClean="0"/>
              <a:t>  a, b </a:t>
            </a:r>
            <a:r>
              <a:rPr lang="ru-RU" sz="2400" smtClean="0"/>
              <a:t>и </a:t>
            </a:r>
            <a:r>
              <a:rPr lang="en-US" sz="2400" smtClean="0"/>
              <a:t>c.</a:t>
            </a:r>
            <a:endParaRPr lang="ru-RU" sz="2400" smtClean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85813" y="1857375"/>
          <a:ext cx="16891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Формула" r:id="rId3" imgW="711000" imgH="228600" progId="Equation.3">
                  <p:embed/>
                </p:oleObj>
              </mc:Choice>
              <mc:Fallback>
                <p:oleObj name="Формула" r:id="rId3" imgW="7110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1857375"/>
                        <a:ext cx="1689100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428625" y="3286125"/>
          <a:ext cx="21463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Формула" r:id="rId5" imgW="927000" imgH="393480" progId="Equation.3">
                  <p:embed/>
                </p:oleObj>
              </mc:Choice>
              <mc:Fallback>
                <p:oleObj name="Формула" r:id="rId5" imgW="92700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3286125"/>
                        <a:ext cx="2146300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00063" y="4929188"/>
          <a:ext cx="2695575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Формула" r:id="rId7" imgW="1002960" imgH="228600" progId="Equation.3">
                  <p:embed/>
                </p:oleObj>
              </mc:Choice>
              <mc:Fallback>
                <p:oleObj name="Формула" r:id="rId7" imgW="100296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4929188"/>
                        <a:ext cx="2695575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>
            <a:hlinkClick r:id="rId9" action="ppaction://hlinksldjump"/>
          </p:cNvPr>
          <p:cNvGraphicFramePr>
            <a:graphicFrameLocks noChangeAspect="1"/>
          </p:cNvGraphicFramePr>
          <p:nvPr/>
        </p:nvGraphicFramePr>
        <p:xfrm>
          <a:off x="4786313" y="1928813"/>
          <a:ext cx="2362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Формула" r:id="rId10" imgW="787320" imgH="228600" progId="Equation.3">
                  <p:embed/>
                </p:oleObj>
              </mc:Choice>
              <mc:Fallback>
                <p:oleObj name="Формула" r:id="rId10" imgW="78732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3" y="1928813"/>
                        <a:ext cx="23622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643438" y="3571875"/>
          <a:ext cx="2781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Формула" r:id="rId12" imgW="927000" imgH="228600" progId="Equation.3">
                  <p:embed/>
                </p:oleObj>
              </mc:Choice>
              <mc:Fallback>
                <p:oleObj name="Формула" r:id="rId12" imgW="92700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3571875"/>
                        <a:ext cx="27813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8"/>
          <p:cNvGraphicFramePr>
            <a:graphicFrameLocks noChangeAspect="1"/>
          </p:cNvGraphicFramePr>
          <p:nvPr/>
        </p:nvGraphicFramePr>
        <p:xfrm>
          <a:off x="5072063" y="5072063"/>
          <a:ext cx="1808162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Формула" r:id="rId14" imgW="647640" imgH="203040" progId="Equation.3">
                  <p:embed/>
                </p:oleObj>
              </mc:Choice>
              <mc:Fallback>
                <p:oleObj name="Формула" r:id="rId14" imgW="64764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3" y="5072063"/>
                        <a:ext cx="1808162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9"/>
          <p:cNvGraphicFramePr>
            <a:graphicFrameLocks noChangeAspect="1"/>
          </p:cNvGraphicFramePr>
          <p:nvPr/>
        </p:nvGraphicFramePr>
        <p:xfrm>
          <a:off x="642938" y="2428875"/>
          <a:ext cx="257492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Формула" r:id="rId16" imgW="1117440" imgH="203040" progId="Equation.3">
                  <p:embed/>
                </p:oleObj>
              </mc:Choice>
              <mc:Fallback>
                <p:oleObj name="Формула" r:id="rId16" imgW="111744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2428875"/>
                        <a:ext cx="2574925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0"/>
          <p:cNvGraphicFramePr>
            <a:graphicFrameLocks noChangeAspect="1"/>
          </p:cNvGraphicFramePr>
          <p:nvPr/>
        </p:nvGraphicFramePr>
        <p:xfrm>
          <a:off x="642938" y="5643563"/>
          <a:ext cx="2741612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Формула" r:id="rId18" imgW="1143000" imgH="203040" progId="Equation.3">
                  <p:embed/>
                </p:oleObj>
              </mc:Choice>
              <mc:Fallback>
                <p:oleObj name="Формула" r:id="rId18" imgW="1143000" imgH="2030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5643563"/>
                        <a:ext cx="2741612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8" name="TextBox 13"/>
          <p:cNvSpPr txBox="1">
            <a:spLocks noChangeArrowheads="1"/>
          </p:cNvSpPr>
          <p:nvPr/>
        </p:nvSpPr>
        <p:spPr bwMode="auto">
          <a:xfrm>
            <a:off x="3571875" y="46434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5" name="Object 11"/>
          <p:cNvGraphicFramePr>
            <a:graphicFrameLocks noChangeAspect="1"/>
          </p:cNvGraphicFramePr>
          <p:nvPr/>
        </p:nvGraphicFramePr>
        <p:xfrm>
          <a:off x="4872038" y="4357688"/>
          <a:ext cx="2324100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Формула" r:id="rId20" imgW="1028520" imgH="203040" progId="Equation.3">
                  <p:embed/>
                </p:oleObj>
              </mc:Choice>
              <mc:Fallback>
                <p:oleObj name="Формула" r:id="rId20" imgW="102852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038" y="4357688"/>
                        <a:ext cx="2324100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9" name="TextBox 15"/>
          <p:cNvSpPr txBox="1">
            <a:spLocks noChangeArrowheads="1"/>
          </p:cNvSpPr>
          <p:nvPr/>
        </p:nvSpPr>
        <p:spPr bwMode="auto">
          <a:xfrm>
            <a:off x="4714875" y="30718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7" name="Object 12"/>
          <p:cNvGraphicFramePr>
            <a:graphicFrameLocks noChangeAspect="1"/>
          </p:cNvGraphicFramePr>
          <p:nvPr/>
        </p:nvGraphicFramePr>
        <p:xfrm>
          <a:off x="4714875" y="2786063"/>
          <a:ext cx="245745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Формула" r:id="rId22" imgW="914400" imgH="228600" progId="Equation.3">
                  <p:embed/>
                </p:oleObj>
              </mc:Choice>
              <mc:Fallback>
                <p:oleObj name="Формула" r:id="rId22" imgW="91440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5" y="2786063"/>
                        <a:ext cx="2457450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Заголовок 1"/>
          <p:cNvSpPr>
            <a:spLocks noGrp="1"/>
          </p:cNvSpPr>
          <p:nvPr>
            <p:ph type="title"/>
          </p:nvPr>
        </p:nvSpPr>
        <p:spPr>
          <a:xfrm>
            <a:off x="285750" y="571500"/>
            <a:ext cx="8215313" cy="5643563"/>
          </a:xfrm>
        </p:spPr>
        <p:txBody>
          <a:bodyPr/>
          <a:lstStyle/>
          <a:p>
            <a:pPr algn="l" eaLnBrk="1" hangingPunct="1"/>
            <a:r>
              <a:rPr lang="ru-RU" sz="3200" smtClean="0"/>
              <a:t>            Преобразуем выражение </a:t>
            </a:r>
            <a:br>
              <a:rPr lang="ru-RU" sz="3200" smtClean="0"/>
            </a:br>
            <a:r>
              <a:rPr lang="ru-RU" sz="3200" smtClean="0"/>
              <a:t/>
            </a:r>
            <a:br>
              <a:rPr lang="ru-RU" sz="3200" smtClean="0"/>
            </a:br>
            <a:r>
              <a:rPr lang="ru-RU" sz="3200" smtClean="0"/>
              <a:t/>
            </a:r>
            <a:br>
              <a:rPr lang="ru-RU" sz="3200" smtClean="0"/>
            </a:br>
            <a:r>
              <a:rPr lang="ru-RU" sz="3200" smtClean="0"/>
              <a:t/>
            </a:r>
            <a:br>
              <a:rPr lang="ru-RU" sz="3200" smtClean="0"/>
            </a:br>
            <a:r>
              <a:rPr lang="ru-RU" sz="3200" smtClean="0"/>
              <a:t>выводы</a:t>
            </a:r>
            <a:r>
              <a:rPr lang="ru-RU" sz="3200" smtClean="0">
                <a:latin typeface="Arial" charset="0"/>
              </a:rPr>
              <a:t>:</a:t>
            </a:r>
            <a:r>
              <a:rPr lang="ru-RU" sz="3200" smtClean="0"/>
              <a:t>       функцию вида</a:t>
            </a:r>
            <a:br>
              <a:rPr lang="ru-RU" sz="3200" smtClean="0"/>
            </a:br>
            <a:r>
              <a:rPr lang="ru-RU" sz="3200" smtClean="0"/>
              <a:t>   </a:t>
            </a:r>
            <a:br>
              <a:rPr lang="ru-RU" sz="3200" smtClean="0"/>
            </a:br>
            <a:r>
              <a:rPr lang="ru-RU" sz="3200" smtClean="0"/>
              <a:t>можно представить в стандартном виде так</a:t>
            </a:r>
            <a:br>
              <a:rPr lang="ru-RU" sz="3200" smtClean="0"/>
            </a:br>
            <a:r>
              <a:rPr lang="ru-RU" sz="3200" smtClean="0"/>
              <a:t/>
            </a:r>
            <a:br>
              <a:rPr lang="ru-RU" sz="3200" smtClean="0"/>
            </a:br>
            <a:r>
              <a:rPr lang="ru-RU" sz="3200" smtClean="0"/>
              <a:t/>
            </a:r>
            <a:br>
              <a:rPr lang="ru-RU" sz="3200" smtClean="0"/>
            </a:br>
            <a:r>
              <a:rPr lang="ru-RU" sz="3200" smtClean="0"/>
              <a:t>с коэффициентами </a:t>
            </a:r>
            <a:r>
              <a:rPr lang="en-US" sz="3200" smtClean="0"/>
              <a:t> a=2, b=-4, c=2</a:t>
            </a:r>
            <a:endParaRPr lang="ru-RU" sz="3200" smtClean="0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143000" y="2143125"/>
          <a:ext cx="6715125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Формула" r:id="rId3" imgW="2387520" imgH="228600" progId="Equation.3">
                  <p:embed/>
                </p:oleObj>
              </mc:Choice>
              <mc:Fallback>
                <p:oleObj name="Формула" r:id="rId3" imgW="23875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143125"/>
                        <a:ext cx="6715125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5143500" y="2786063"/>
          <a:ext cx="246062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Формула" r:id="rId5" imgW="787320" imgH="228600" progId="Equation.3">
                  <p:embed/>
                </p:oleObj>
              </mc:Choice>
              <mc:Fallback>
                <p:oleObj name="Формула" r:id="rId5" imgW="7873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0" y="2786063"/>
                        <a:ext cx="2460625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1174750" y="4500563"/>
          <a:ext cx="3057525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Формула" r:id="rId7" imgW="1015920" imgH="228600" progId="Equation.3">
                  <p:embed/>
                </p:oleObj>
              </mc:Choice>
              <mc:Fallback>
                <p:oleObj name="Формула" r:id="rId7" imgW="101592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0" y="4500563"/>
                        <a:ext cx="3057525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ru-RU" sz="3200" smtClean="0"/>
              <a:t>Построить график функции </a:t>
            </a:r>
            <a:r>
              <a:rPr lang="ru-RU" sz="2000" smtClean="0"/>
              <a:t/>
            </a:r>
            <a:br>
              <a:rPr lang="ru-RU" sz="2000" smtClean="0"/>
            </a:br>
            <a:r>
              <a:rPr lang="ru-RU" sz="3200" smtClean="0"/>
              <a:t>где </a:t>
            </a:r>
            <a:r>
              <a:rPr lang="en-US" sz="3200" smtClean="0"/>
              <a:t>a=1, b=0,c=0</a:t>
            </a:r>
            <a:endParaRPr lang="ru-RU" sz="3200" smtClean="0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5500688" y="357188"/>
          <a:ext cx="1127125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Формула" r:id="rId3" imgW="419040" imgH="228600" progId="Equation.3">
                  <p:embed/>
                </p:oleObj>
              </mc:Choice>
              <mc:Fallback>
                <p:oleObj name="Формула" r:id="rId3" imgW="4190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88" y="357188"/>
                        <a:ext cx="1127125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389" name="Рисунок 3" descr="setka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3" y="857250"/>
            <a:ext cx="844867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5292725" y="981075"/>
          <a:ext cx="3143250" cy="1160463"/>
        </p:xfrm>
        <a:graphic>
          <a:graphicData uri="http://schemas.openxmlformats.org/drawingml/2006/table">
            <a:tbl>
              <a:tblPr/>
              <a:tblGrid>
                <a:gridCol w="449263"/>
                <a:gridCol w="449262"/>
                <a:gridCol w="449263"/>
                <a:gridCol w="447675"/>
                <a:gridCol w="449262"/>
                <a:gridCol w="449263"/>
                <a:gridCol w="449262"/>
              </a:tblGrid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X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-2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Y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4356100" y="2133600"/>
          <a:ext cx="1579563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Формула" r:id="rId6" imgW="419040" imgH="228600" progId="Equation.3">
                  <p:embed/>
                </p:oleObj>
              </mc:Choice>
              <mc:Fallback>
                <p:oleObj name="Формула" r:id="rId6" imgW="4190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2133600"/>
                        <a:ext cx="1579563" cy="725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21" name="Freeform 37"/>
          <p:cNvSpPr>
            <a:spLocks/>
          </p:cNvSpPr>
          <p:nvPr/>
        </p:nvSpPr>
        <p:spPr bwMode="auto">
          <a:xfrm>
            <a:off x="1957388" y="1268413"/>
            <a:ext cx="2366962" cy="3578225"/>
          </a:xfrm>
          <a:custGeom>
            <a:avLst/>
            <a:gdLst>
              <a:gd name="T0" fmla="*/ 2147483647 w 1491"/>
              <a:gd name="T1" fmla="*/ 0 h 2254"/>
              <a:gd name="T2" fmla="*/ 2147483647 w 1491"/>
              <a:gd name="T3" fmla="*/ 2147483647 h 2254"/>
              <a:gd name="T4" fmla="*/ 2147483647 w 1491"/>
              <a:gd name="T5" fmla="*/ 2147483647 h 2254"/>
              <a:gd name="T6" fmla="*/ 2147483647 w 1491"/>
              <a:gd name="T7" fmla="*/ 2147483647 h 2254"/>
              <a:gd name="T8" fmla="*/ 2147483647 w 1491"/>
              <a:gd name="T9" fmla="*/ 2147483647 h 2254"/>
              <a:gd name="T10" fmla="*/ 2147483647 w 1491"/>
              <a:gd name="T11" fmla="*/ 2147483647 h 2254"/>
              <a:gd name="T12" fmla="*/ 0 w 1491"/>
              <a:gd name="T13" fmla="*/ 2147483647 h 22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91"/>
              <a:gd name="T22" fmla="*/ 0 h 2254"/>
              <a:gd name="T23" fmla="*/ 1491 w 1491"/>
              <a:gd name="T24" fmla="*/ 2254 h 22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91" h="2254">
                <a:moveTo>
                  <a:pt x="1491" y="0"/>
                </a:moveTo>
                <a:cubicBezTo>
                  <a:pt x="1404" y="446"/>
                  <a:pt x="1314" y="887"/>
                  <a:pt x="1219" y="1224"/>
                </a:cubicBezTo>
                <a:cubicBezTo>
                  <a:pt x="1124" y="1561"/>
                  <a:pt x="1016" y="1849"/>
                  <a:pt x="919" y="2020"/>
                </a:cubicBezTo>
                <a:cubicBezTo>
                  <a:pt x="822" y="2191"/>
                  <a:pt x="729" y="2254"/>
                  <a:pt x="635" y="2250"/>
                </a:cubicBezTo>
                <a:cubicBezTo>
                  <a:pt x="541" y="2246"/>
                  <a:pt x="435" y="2115"/>
                  <a:pt x="357" y="1995"/>
                </a:cubicBezTo>
                <a:cubicBezTo>
                  <a:pt x="279" y="1875"/>
                  <a:pt x="226" y="1703"/>
                  <a:pt x="167" y="1527"/>
                </a:cubicBezTo>
                <a:cubicBezTo>
                  <a:pt x="108" y="1351"/>
                  <a:pt x="35" y="1059"/>
                  <a:pt x="0" y="936"/>
                </a:cubicBezTo>
              </a:path>
            </a:pathLst>
          </a:cu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3" name="Freeform 39"/>
          <p:cNvSpPr>
            <a:spLocks/>
          </p:cNvSpPr>
          <p:nvPr/>
        </p:nvSpPr>
        <p:spPr bwMode="auto">
          <a:xfrm>
            <a:off x="1619250" y="1268413"/>
            <a:ext cx="349250" cy="1528762"/>
          </a:xfrm>
          <a:custGeom>
            <a:avLst/>
            <a:gdLst>
              <a:gd name="T0" fmla="*/ 2147483647 w 220"/>
              <a:gd name="T1" fmla="*/ 2147483647 h 963"/>
              <a:gd name="T2" fmla="*/ 0 w 220"/>
              <a:gd name="T3" fmla="*/ 0 h 963"/>
              <a:gd name="T4" fmla="*/ 0 60000 65536"/>
              <a:gd name="T5" fmla="*/ 0 60000 65536"/>
              <a:gd name="T6" fmla="*/ 0 w 220"/>
              <a:gd name="T7" fmla="*/ 0 h 963"/>
              <a:gd name="T8" fmla="*/ 220 w 220"/>
              <a:gd name="T9" fmla="*/ 963 h 96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20" h="963">
                <a:moveTo>
                  <a:pt x="220" y="963"/>
                </a:moveTo>
                <a:cubicBezTo>
                  <a:pt x="183" y="804"/>
                  <a:pt x="46" y="201"/>
                  <a:pt x="0" y="0"/>
                </a:cubicBezTo>
              </a:path>
            </a:pathLst>
          </a:cu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9" name="Oval 35"/>
          <p:cNvSpPr>
            <a:spLocks noChangeArrowheads="1"/>
          </p:cNvSpPr>
          <p:nvPr/>
        </p:nvSpPr>
        <p:spPr bwMode="auto">
          <a:xfrm>
            <a:off x="3419475" y="4437063"/>
            <a:ext cx="73025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20" name="Oval 36"/>
          <p:cNvSpPr>
            <a:spLocks noChangeArrowheads="1"/>
          </p:cNvSpPr>
          <p:nvPr/>
        </p:nvSpPr>
        <p:spPr bwMode="auto">
          <a:xfrm>
            <a:off x="2484438" y="4437063"/>
            <a:ext cx="73025" cy="69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Oval 37"/>
          <p:cNvSpPr>
            <a:spLocks noChangeArrowheads="1"/>
          </p:cNvSpPr>
          <p:nvPr/>
        </p:nvSpPr>
        <p:spPr bwMode="auto">
          <a:xfrm>
            <a:off x="3851275" y="3284538"/>
            <a:ext cx="71438" cy="69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22" name="Oval 38"/>
          <p:cNvSpPr>
            <a:spLocks noChangeArrowheads="1"/>
          </p:cNvSpPr>
          <p:nvPr/>
        </p:nvSpPr>
        <p:spPr bwMode="auto">
          <a:xfrm>
            <a:off x="2051050" y="3284538"/>
            <a:ext cx="71438" cy="69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" name="Oval 39"/>
          <p:cNvSpPr>
            <a:spLocks noChangeArrowheads="1"/>
          </p:cNvSpPr>
          <p:nvPr/>
        </p:nvSpPr>
        <p:spPr bwMode="auto">
          <a:xfrm>
            <a:off x="2987675" y="47974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24" name="Oval 40"/>
          <p:cNvSpPr>
            <a:spLocks noChangeArrowheads="1"/>
          </p:cNvSpPr>
          <p:nvPr/>
        </p:nvSpPr>
        <p:spPr bwMode="auto">
          <a:xfrm>
            <a:off x="4284663" y="1341438"/>
            <a:ext cx="71437" cy="69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25" name="Oval 41"/>
          <p:cNvSpPr>
            <a:spLocks noChangeArrowheads="1"/>
          </p:cNvSpPr>
          <p:nvPr/>
        </p:nvSpPr>
        <p:spPr bwMode="auto">
          <a:xfrm>
            <a:off x="1619250" y="1341438"/>
            <a:ext cx="71438" cy="69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21" grpId="0" animBg="1"/>
      <p:bldP spid="16423" grpId="0" animBg="1"/>
      <p:bldP spid="16419" grpId="0" animBg="1"/>
      <p:bldP spid="16420" grpId="0" animBg="1"/>
      <p:bldP spid="2" grpId="0" animBg="1"/>
      <p:bldP spid="16422" grpId="0" animBg="1"/>
      <p:bldP spid="3" grpId="0" animBg="1"/>
      <p:bldP spid="16424" grpId="0" animBg="1"/>
      <p:bldP spid="164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69" name="Picture 2" descr="D:\Документы слушателей\Александрова\курсовая работа\set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2275" y="476250"/>
            <a:ext cx="5910263" cy="605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4429125" y="3214688"/>
          <a:ext cx="19780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5" name="Формула" r:id="rId4" imgW="647640" imgH="228600" progId="Equation.3">
                  <p:embed/>
                </p:oleObj>
              </mc:Choice>
              <mc:Fallback>
                <p:oleObj name="Формула" r:id="rId4" imgW="64764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3214688"/>
                        <a:ext cx="19780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57813" y="642938"/>
          <a:ext cx="3643339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477"/>
                <a:gridCol w="520477"/>
                <a:gridCol w="520477"/>
                <a:gridCol w="520477"/>
                <a:gridCol w="520477"/>
                <a:gridCol w="520477"/>
                <a:gridCol w="520477"/>
              </a:tblGrid>
              <a:tr h="571504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x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-1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-2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</a:t>
                      </a:r>
                      <a:endParaRPr lang="ru-RU" sz="3200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y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-2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-1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-1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7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496" name="TextBox 5"/>
          <p:cNvSpPr txBox="1">
            <a:spLocks noChangeArrowheads="1"/>
          </p:cNvSpPr>
          <p:nvPr/>
        </p:nvSpPr>
        <p:spPr bwMode="auto">
          <a:xfrm>
            <a:off x="107950" y="44450"/>
            <a:ext cx="28924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alibri" pitchFamily="34" charset="0"/>
              </a:rPr>
              <a:t>Построить график</a:t>
            </a:r>
          </a:p>
          <a:p>
            <a:r>
              <a:rPr lang="ru-RU" sz="2800">
                <a:latin typeface="Calibri" pitchFamily="34" charset="0"/>
              </a:rPr>
              <a:t>функции </a:t>
            </a:r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1619250" y="476250"/>
          <a:ext cx="1535113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6" name="Формула" r:id="rId6" imgW="647640" imgH="228600" progId="Equation.3">
                  <p:embed/>
                </p:oleObj>
              </mc:Choice>
              <mc:Fallback>
                <p:oleObj name="Формула" r:id="rId6" imgW="6476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76250"/>
                        <a:ext cx="1535113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8" name="Freeform 36"/>
          <p:cNvSpPr>
            <a:spLocks/>
          </p:cNvSpPr>
          <p:nvPr/>
        </p:nvSpPr>
        <p:spPr bwMode="auto">
          <a:xfrm>
            <a:off x="2700338" y="981075"/>
            <a:ext cx="1893887" cy="3525838"/>
          </a:xfrm>
          <a:custGeom>
            <a:avLst/>
            <a:gdLst>
              <a:gd name="T0" fmla="*/ 2147483647 w 1193"/>
              <a:gd name="T1" fmla="*/ 2147483647 h 2221"/>
              <a:gd name="T2" fmla="*/ 2147483647 w 1193"/>
              <a:gd name="T3" fmla="*/ 2147483647 h 2221"/>
              <a:gd name="T4" fmla="*/ 2147483647 w 1193"/>
              <a:gd name="T5" fmla="*/ 2147483647 h 2221"/>
              <a:gd name="T6" fmla="*/ 2147483647 w 1193"/>
              <a:gd name="T7" fmla="*/ 2147483647 h 2221"/>
              <a:gd name="T8" fmla="*/ 2147483647 w 1193"/>
              <a:gd name="T9" fmla="*/ 2147483647 h 2221"/>
              <a:gd name="T10" fmla="*/ 2147483647 w 1193"/>
              <a:gd name="T11" fmla="*/ 2147483647 h 2221"/>
              <a:gd name="T12" fmla="*/ 0 w 1193"/>
              <a:gd name="T13" fmla="*/ 0 h 222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93"/>
              <a:gd name="T22" fmla="*/ 0 h 2221"/>
              <a:gd name="T23" fmla="*/ 1193 w 1193"/>
              <a:gd name="T24" fmla="*/ 2221 h 222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93" h="2221">
                <a:moveTo>
                  <a:pt x="1193" y="5"/>
                </a:moveTo>
                <a:cubicBezTo>
                  <a:pt x="1163" y="209"/>
                  <a:pt x="1073" y="900"/>
                  <a:pt x="1010" y="1232"/>
                </a:cubicBezTo>
                <a:cubicBezTo>
                  <a:pt x="947" y="1564"/>
                  <a:pt x="883" y="1831"/>
                  <a:pt x="816" y="1996"/>
                </a:cubicBezTo>
                <a:cubicBezTo>
                  <a:pt x="749" y="2161"/>
                  <a:pt x="678" y="2221"/>
                  <a:pt x="610" y="2221"/>
                </a:cubicBezTo>
                <a:cubicBezTo>
                  <a:pt x="542" y="2221"/>
                  <a:pt x="476" y="2162"/>
                  <a:pt x="408" y="1996"/>
                </a:cubicBezTo>
                <a:cubicBezTo>
                  <a:pt x="340" y="1830"/>
                  <a:pt x="271" y="1558"/>
                  <a:pt x="203" y="1225"/>
                </a:cubicBezTo>
                <a:cubicBezTo>
                  <a:pt x="135" y="892"/>
                  <a:pt x="42" y="255"/>
                  <a:pt x="0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" name="Object 36"/>
          <p:cNvGraphicFramePr>
            <a:graphicFrameLocks noChangeAspect="1"/>
          </p:cNvGraphicFramePr>
          <p:nvPr/>
        </p:nvGraphicFramePr>
        <p:xfrm>
          <a:off x="1835150" y="1268413"/>
          <a:ext cx="852488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7" name="Формула" r:id="rId8" imgW="419040" imgH="228600" progId="Equation.3">
                  <p:embed/>
                </p:oleObj>
              </mc:Choice>
              <mc:Fallback>
                <p:oleObj name="Формула" r:id="rId8" imgW="419040" imgH="22860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1268413"/>
                        <a:ext cx="852488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500" name="Line 68"/>
          <p:cNvSpPr>
            <a:spLocks noChangeShapeType="1"/>
          </p:cNvSpPr>
          <p:nvPr/>
        </p:nvSpPr>
        <p:spPr bwMode="auto">
          <a:xfrm>
            <a:off x="1763713" y="5300663"/>
            <a:ext cx="5040312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501" name="Oval 69"/>
          <p:cNvSpPr>
            <a:spLocks noChangeArrowheads="1"/>
          </p:cNvSpPr>
          <p:nvPr/>
        </p:nvSpPr>
        <p:spPr bwMode="auto">
          <a:xfrm>
            <a:off x="3635375" y="5229225"/>
            <a:ext cx="71438" cy="69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502" name="Oval 70"/>
          <p:cNvSpPr>
            <a:spLocks noChangeArrowheads="1"/>
          </p:cNvSpPr>
          <p:nvPr/>
        </p:nvSpPr>
        <p:spPr bwMode="auto">
          <a:xfrm>
            <a:off x="4284663" y="3644900"/>
            <a:ext cx="71437" cy="69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503" name="Oval 71"/>
          <p:cNvSpPr>
            <a:spLocks noChangeArrowheads="1"/>
          </p:cNvSpPr>
          <p:nvPr/>
        </p:nvSpPr>
        <p:spPr bwMode="auto">
          <a:xfrm>
            <a:off x="2987675" y="3644900"/>
            <a:ext cx="71438" cy="69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504" name="Oval 72"/>
          <p:cNvSpPr>
            <a:spLocks noChangeArrowheads="1"/>
          </p:cNvSpPr>
          <p:nvPr/>
        </p:nvSpPr>
        <p:spPr bwMode="auto">
          <a:xfrm>
            <a:off x="4572000" y="1773238"/>
            <a:ext cx="71438" cy="69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505" name="Oval 73"/>
          <p:cNvSpPr>
            <a:spLocks noChangeArrowheads="1"/>
          </p:cNvSpPr>
          <p:nvPr/>
        </p:nvSpPr>
        <p:spPr bwMode="auto">
          <a:xfrm>
            <a:off x="3276600" y="4868863"/>
            <a:ext cx="71438" cy="69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506" name="Oval 74"/>
          <p:cNvSpPr>
            <a:spLocks noChangeArrowheads="1"/>
          </p:cNvSpPr>
          <p:nvPr/>
        </p:nvSpPr>
        <p:spPr bwMode="auto">
          <a:xfrm>
            <a:off x="3924300" y="4868863"/>
            <a:ext cx="71438" cy="69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507" name="Oval 75"/>
          <p:cNvSpPr>
            <a:spLocks noChangeArrowheads="1"/>
          </p:cNvSpPr>
          <p:nvPr/>
        </p:nvSpPr>
        <p:spPr bwMode="auto">
          <a:xfrm>
            <a:off x="2700338" y="1773238"/>
            <a:ext cx="71437" cy="69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18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41499E-6 L -0.00121 0.1103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84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00" grpId="0" animBg="1"/>
      <p:bldP spid="18501" grpId="0" animBg="1"/>
      <p:bldP spid="18502" grpId="0" animBg="1"/>
      <p:bldP spid="18503" grpId="0" animBg="1"/>
      <p:bldP spid="18504" grpId="0" animBg="1"/>
      <p:bldP spid="18505" grpId="0" animBg="1"/>
      <p:bldP spid="18506" grpId="0" animBg="1"/>
      <p:bldP spid="1850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6" name="Picture 2" descr="D:\Документы слушателей\Александрова\курсовая работа\set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1713" y="571500"/>
            <a:ext cx="7229475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364163" y="2420938"/>
          <a:ext cx="128905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Формула" r:id="rId4" imgW="736560" imgH="228600" progId="Equation.3">
                  <p:embed/>
                </p:oleObj>
              </mc:Choice>
              <mc:Fallback>
                <p:oleObj name="Формула" r:id="rId4" imgW="7365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2420938"/>
                        <a:ext cx="128905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7" name="TextBox 4"/>
          <p:cNvSpPr txBox="1">
            <a:spLocks noChangeArrowheads="1"/>
          </p:cNvSpPr>
          <p:nvPr/>
        </p:nvSpPr>
        <p:spPr bwMode="auto">
          <a:xfrm>
            <a:off x="3643313" y="357188"/>
            <a:ext cx="5143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alibri" pitchFamily="34" charset="0"/>
              </a:rPr>
              <a:t>Построить график функции </a:t>
            </a: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6000750" y="857250"/>
          <a:ext cx="2813050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Формула" r:id="rId6" imgW="736560" imgH="228600" progId="Equation.3">
                  <p:embed/>
                </p:oleObj>
              </mc:Choice>
              <mc:Fallback>
                <p:oleObj name="Формула" r:id="rId6" imgW="73656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857250"/>
                        <a:ext cx="2813050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5" name="Freeform 9"/>
          <p:cNvSpPr>
            <a:spLocks/>
          </p:cNvSpPr>
          <p:nvPr/>
        </p:nvSpPr>
        <p:spPr bwMode="auto">
          <a:xfrm>
            <a:off x="2195513" y="1052513"/>
            <a:ext cx="2376487" cy="3289300"/>
          </a:xfrm>
          <a:custGeom>
            <a:avLst/>
            <a:gdLst>
              <a:gd name="T0" fmla="*/ 2147483647 w 1497"/>
              <a:gd name="T1" fmla="*/ 0 h 2072"/>
              <a:gd name="T2" fmla="*/ 2147483647 w 1497"/>
              <a:gd name="T3" fmla="*/ 2147483647 h 2072"/>
              <a:gd name="T4" fmla="*/ 2147483647 w 1497"/>
              <a:gd name="T5" fmla="*/ 2147483647 h 2072"/>
              <a:gd name="T6" fmla="*/ 2147483647 w 1497"/>
              <a:gd name="T7" fmla="*/ 2147483647 h 2072"/>
              <a:gd name="T8" fmla="*/ 2147483647 w 1497"/>
              <a:gd name="T9" fmla="*/ 2147483647 h 2072"/>
              <a:gd name="T10" fmla="*/ 2147483647 w 1497"/>
              <a:gd name="T11" fmla="*/ 2147483647 h 2072"/>
              <a:gd name="T12" fmla="*/ 0 w 1497"/>
              <a:gd name="T13" fmla="*/ 0 h 20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97"/>
              <a:gd name="T22" fmla="*/ 0 h 2072"/>
              <a:gd name="T23" fmla="*/ 1497 w 1497"/>
              <a:gd name="T24" fmla="*/ 2072 h 20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97" h="2072">
                <a:moveTo>
                  <a:pt x="1497" y="0"/>
                </a:moveTo>
                <a:cubicBezTo>
                  <a:pt x="1402" y="412"/>
                  <a:pt x="1309" y="828"/>
                  <a:pt x="1225" y="1134"/>
                </a:cubicBezTo>
                <a:cubicBezTo>
                  <a:pt x="1141" y="1440"/>
                  <a:pt x="1075" y="1682"/>
                  <a:pt x="996" y="1838"/>
                </a:cubicBezTo>
                <a:cubicBezTo>
                  <a:pt x="917" y="1994"/>
                  <a:pt x="835" y="2072"/>
                  <a:pt x="752" y="2068"/>
                </a:cubicBezTo>
                <a:cubicBezTo>
                  <a:pt x="669" y="2064"/>
                  <a:pt x="579" y="1971"/>
                  <a:pt x="499" y="1815"/>
                </a:cubicBezTo>
                <a:cubicBezTo>
                  <a:pt x="419" y="1659"/>
                  <a:pt x="355" y="1437"/>
                  <a:pt x="272" y="1134"/>
                </a:cubicBezTo>
                <a:cubicBezTo>
                  <a:pt x="189" y="831"/>
                  <a:pt x="45" y="189"/>
                  <a:pt x="0" y="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" name="Object 9"/>
          <p:cNvGraphicFramePr>
            <a:graphicFrameLocks noChangeAspect="1"/>
          </p:cNvGraphicFramePr>
          <p:nvPr/>
        </p:nvGraphicFramePr>
        <p:xfrm>
          <a:off x="1116013" y="1268413"/>
          <a:ext cx="1008062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4" name="Формула" r:id="rId8" imgW="419040" imgH="228600" progId="Equation.3">
                  <p:embed/>
                </p:oleObj>
              </mc:Choice>
              <mc:Fallback>
                <p:oleObj name="Формула" r:id="rId8" imgW="41904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268413"/>
                        <a:ext cx="1008062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4140200" y="1052513"/>
            <a:ext cx="0" cy="4752975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5647E-6 L 0.08472 -3.35647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Выводы</a:t>
            </a:r>
            <a:r>
              <a:rPr lang="en-US" smtClean="0"/>
              <a:t>:</a:t>
            </a:r>
            <a:endParaRPr lang="ru-RU" smtClean="0"/>
          </a:p>
        </p:txBody>
      </p:sp>
      <p:sp>
        <p:nvSpPr>
          <p:cNvPr id="225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Если квадратичная функция задана в виде</a:t>
            </a:r>
          </a:p>
          <a:p>
            <a:pPr eaLnBrk="1" hangingPunct="1">
              <a:buFont typeface="Arial" charset="0"/>
              <a:buNone/>
            </a:pPr>
            <a:endParaRPr lang="ru-RU" sz="3600" smtClean="0"/>
          </a:p>
          <a:p>
            <a:pPr eaLnBrk="1" hangingPunct="1">
              <a:buFont typeface="Arial" charset="0"/>
              <a:buNone/>
            </a:pP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где </a:t>
            </a:r>
          </a:p>
          <a:p>
            <a:pPr eaLnBrk="1" hangingPunct="1">
              <a:buFont typeface="Arial" charset="0"/>
              <a:buNone/>
            </a:pPr>
            <a:r>
              <a:rPr lang="ru-RU" smtClean="0"/>
              <a:t>координаты вершины</a:t>
            </a:r>
            <a:r>
              <a:rPr lang="en-US" smtClean="0"/>
              <a:t>,</a:t>
            </a:r>
            <a:r>
              <a:rPr lang="ru-RU" smtClean="0"/>
              <a:t> то построение графика</a:t>
            </a:r>
          </a:p>
          <a:p>
            <a:pPr eaLnBrk="1" hangingPunct="1">
              <a:buFont typeface="Arial" charset="0"/>
              <a:buNone/>
            </a:pPr>
            <a:r>
              <a:rPr lang="ru-RU" smtClean="0"/>
              <a:t>проводится сдвигом графика функции </a:t>
            </a:r>
          </a:p>
          <a:p>
            <a:pPr eaLnBrk="1" hangingPunct="1">
              <a:buFont typeface="Arial" charset="0"/>
              <a:buNone/>
            </a:pPr>
            <a:endParaRPr lang="ru-RU" smtClean="0"/>
          </a:p>
          <a:p>
            <a:pPr eaLnBrk="1" hangingPunct="1">
              <a:buFont typeface="Arial" charset="0"/>
              <a:buNone/>
            </a:pPr>
            <a:endParaRPr lang="ru-RU" smtClean="0"/>
          </a:p>
          <a:p>
            <a:pPr eaLnBrk="1" hangingPunct="1">
              <a:buFont typeface="Arial" charset="0"/>
              <a:buNone/>
            </a:pPr>
            <a:endParaRPr lang="ru-RU" smtClean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2428875" y="2286000"/>
          <a:ext cx="3657600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Формула" r:id="rId3" imgW="1155600" imgH="241200" progId="Equation.3">
                  <p:embed/>
                </p:oleObj>
              </mc:Choice>
              <mc:Fallback>
                <p:oleObj name="Формула" r:id="rId3" imgW="115560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5" y="2286000"/>
                        <a:ext cx="3657600" cy="763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1500188" y="3429000"/>
          <a:ext cx="1169987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Формула" r:id="rId5" imgW="482400" imgH="228600" progId="Equation.3">
                  <p:embed/>
                </p:oleObj>
              </mc:Choice>
              <mc:Fallback>
                <p:oleObj name="Формула" r:id="rId5" imgW="4824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3429000"/>
                        <a:ext cx="1169987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7199313" y="4556125"/>
          <a:ext cx="144462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Формула" r:id="rId7" imgW="482400" imgH="228600" progId="Equation.3">
                  <p:embed/>
                </p:oleObj>
              </mc:Choice>
              <mc:Fallback>
                <p:oleObj name="Формула" r:id="rId7" imgW="4824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9313" y="4556125"/>
                        <a:ext cx="1444625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54" name="Picture 3" descr="D:\Документы слушателей\Александрова\курсовая работа\set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744538"/>
            <a:ext cx="6918325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55" name="TextBox 6"/>
          <p:cNvSpPr txBox="1">
            <a:spLocks noChangeArrowheads="1"/>
          </p:cNvSpPr>
          <p:nvPr/>
        </p:nvSpPr>
        <p:spPr bwMode="auto">
          <a:xfrm>
            <a:off x="3929063" y="571500"/>
            <a:ext cx="37322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Calibri" pitchFamily="34" charset="0"/>
              </a:rPr>
              <a:t>Построить график функции</a:t>
            </a: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7643813" y="550863"/>
          <a:ext cx="1357312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0" name="Формула" r:id="rId4" imgW="647640" imgH="228600" progId="Equation.3">
                  <p:embed/>
                </p:oleObj>
              </mc:Choice>
              <mc:Fallback>
                <p:oleObj name="Формула" r:id="rId4" imgW="64764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3813" y="550863"/>
                        <a:ext cx="1357312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1" name="Freeform 11"/>
          <p:cNvSpPr>
            <a:spLocks/>
          </p:cNvSpPr>
          <p:nvPr/>
        </p:nvSpPr>
        <p:spPr bwMode="auto">
          <a:xfrm>
            <a:off x="1817688" y="1196975"/>
            <a:ext cx="2249487" cy="3149600"/>
          </a:xfrm>
          <a:custGeom>
            <a:avLst/>
            <a:gdLst>
              <a:gd name="T0" fmla="*/ 2147483647 w 1417"/>
              <a:gd name="T1" fmla="*/ 0 h 1984"/>
              <a:gd name="T2" fmla="*/ 2147483647 w 1417"/>
              <a:gd name="T3" fmla="*/ 2147483647 h 1984"/>
              <a:gd name="T4" fmla="*/ 2147483647 w 1417"/>
              <a:gd name="T5" fmla="*/ 2147483647 h 1984"/>
              <a:gd name="T6" fmla="*/ 2147483647 w 1417"/>
              <a:gd name="T7" fmla="*/ 2147483647 h 1984"/>
              <a:gd name="T8" fmla="*/ 2147483647 w 1417"/>
              <a:gd name="T9" fmla="*/ 2147483647 h 1984"/>
              <a:gd name="T10" fmla="*/ 2147483647 w 1417"/>
              <a:gd name="T11" fmla="*/ 2147483647 h 1984"/>
              <a:gd name="T12" fmla="*/ 0 w 1417"/>
              <a:gd name="T13" fmla="*/ 2147483647 h 19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17"/>
              <a:gd name="T22" fmla="*/ 0 h 1984"/>
              <a:gd name="T23" fmla="*/ 1417 w 1417"/>
              <a:gd name="T24" fmla="*/ 1984 h 198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17" h="1984">
                <a:moveTo>
                  <a:pt x="1417" y="0"/>
                </a:moveTo>
                <a:cubicBezTo>
                  <a:pt x="1377" y="183"/>
                  <a:pt x="1262" y="801"/>
                  <a:pt x="1179" y="1096"/>
                </a:cubicBezTo>
                <a:cubicBezTo>
                  <a:pt x="1096" y="1391"/>
                  <a:pt x="999" y="1621"/>
                  <a:pt x="919" y="1769"/>
                </a:cubicBezTo>
                <a:cubicBezTo>
                  <a:pt x="839" y="1917"/>
                  <a:pt x="774" y="1984"/>
                  <a:pt x="698" y="1984"/>
                </a:cubicBezTo>
                <a:cubicBezTo>
                  <a:pt x="622" y="1984"/>
                  <a:pt x="542" y="1918"/>
                  <a:pt x="465" y="1769"/>
                </a:cubicBezTo>
                <a:cubicBezTo>
                  <a:pt x="388" y="1620"/>
                  <a:pt x="315" y="1382"/>
                  <a:pt x="238" y="1088"/>
                </a:cubicBezTo>
                <a:cubicBezTo>
                  <a:pt x="161" y="794"/>
                  <a:pt x="50" y="231"/>
                  <a:pt x="0" y="5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35845" name="Object 12"/>
          <p:cNvGraphicFramePr>
            <a:graphicFrameLocks noChangeAspect="1"/>
          </p:cNvGraphicFramePr>
          <p:nvPr/>
        </p:nvGraphicFramePr>
        <p:xfrm>
          <a:off x="3786188" y="3643313"/>
          <a:ext cx="1357312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" name="Формула" r:id="rId6" imgW="647640" imgH="228600" progId="Equation.3">
                  <p:embed/>
                </p:oleObj>
              </mc:Choice>
              <mc:Fallback>
                <p:oleObj name="Формула" r:id="rId6" imgW="64764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8" y="3643313"/>
                        <a:ext cx="1357312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3" name="Object 13"/>
          <p:cNvGraphicFramePr>
            <a:graphicFrameLocks noChangeAspect="1"/>
          </p:cNvGraphicFramePr>
          <p:nvPr/>
        </p:nvGraphicFramePr>
        <p:xfrm>
          <a:off x="4211638" y="1268413"/>
          <a:ext cx="1008062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2" name="Формула" r:id="rId8" imgW="419040" imgH="228600" progId="Equation.3">
                  <p:embed/>
                </p:oleObj>
              </mc:Choice>
              <mc:Fallback>
                <p:oleObj name="Формула" r:id="rId8" imgW="419040" imgH="228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1268413"/>
                        <a:ext cx="1008062" cy="547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60" name="Line 20"/>
          <p:cNvSpPr>
            <a:spLocks noChangeShapeType="1"/>
          </p:cNvSpPr>
          <p:nvPr/>
        </p:nvSpPr>
        <p:spPr bwMode="auto">
          <a:xfrm>
            <a:off x="1042988" y="5734050"/>
            <a:ext cx="52578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0.01179 L -0.00278 0.20078 " pathEditMode="relative" rAng="0" ptsTypes="AA">
                                      <p:cBhvr>
                                        <p:cTn id="11" dur="3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6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148</Words>
  <Application>Microsoft Office PowerPoint</Application>
  <PresentationFormat>Экран (4:3)</PresentationFormat>
  <Paragraphs>67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Формула</vt:lpstr>
      <vt:lpstr>Построение графика квадратичной функции сдвигом</vt:lpstr>
      <vt:lpstr>Определение :        функция вида    где a, b и c   -   заданные числа, a≠0 называется квадратичной. </vt:lpstr>
      <vt:lpstr>Выбрать квадратичные функции и для каждой выписать коэффициенты   a, b и c.</vt:lpstr>
      <vt:lpstr>            Преобразуем выражение     выводы:       функцию вида     можно представить в стандартном виде так   с коэффициентами  a=2, b=-4, c=2</vt:lpstr>
      <vt:lpstr>Построить график функции  где a=1, b=0,c=0</vt:lpstr>
      <vt:lpstr>Презентация PowerPoint</vt:lpstr>
      <vt:lpstr>Презентация PowerPoint</vt:lpstr>
      <vt:lpstr>Выводы: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Построить график функции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Построение графика квадратичной функции сдвигом</dc:title>
  <dc:creator>User</dc:creator>
  <cp:lastModifiedBy>User</cp:lastModifiedBy>
  <cp:revision>52</cp:revision>
  <dcterms:created xsi:type="dcterms:W3CDTF">2009-10-15T12:01:49Z</dcterms:created>
  <dcterms:modified xsi:type="dcterms:W3CDTF">2019-02-02T11:03:44Z</dcterms:modified>
</cp:coreProperties>
</file>